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79" r:id="rId3"/>
    <p:sldMasterId id="2147483692" r:id="rId4"/>
  </p:sldMasterIdLst>
  <p:notesMasterIdLst>
    <p:notesMasterId r:id="rId41"/>
  </p:notesMasterIdLst>
  <p:sldIdLst>
    <p:sldId id="374" r:id="rId5"/>
    <p:sldId id="471" r:id="rId6"/>
    <p:sldId id="468" r:id="rId7"/>
    <p:sldId id="518" r:id="rId8"/>
    <p:sldId id="544" r:id="rId9"/>
    <p:sldId id="526" r:id="rId10"/>
    <p:sldId id="527" r:id="rId11"/>
    <p:sldId id="522" r:id="rId12"/>
    <p:sldId id="529" r:id="rId13"/>
    <p:sldId id="542" r:id="rId14"/>
    <p:sldId id="543" r:id="rId15"/>
    <p:sldId id="530" r:id="rId16"/>
    <p:sldId id="531" r:id="rId17"/>
    <p:sldId id="532" r:id="rId18"/>
    <p:sldId id="533" r:id="rId19"/>
    <p:sldId id="534" r:id="rId20"/>
    <p:sldId id="535" r:id="rId21"/>
    <p:sldId id="536" r:id="rId22"/>
    <p:sldId id="537" r:id="rId23"/>
    <p:sldId id="538" r:id="rId24"/>
    <p:sldId id="539" r:id="rId25"/>
    <p:sldId id="540" r:id="rId26"/>
    <p:sldId id="541" r:id="rId27"/>
    <p:sldId id="504" r:id="rId28"/>
    <p:sldId id="467" r:id="rId29"/>
    <p:sldId id="508" r:id="rId30"/>
    <p:sldId id="509" r:id="rId31"/>
    <p:sldId id="510" r:id="rId32"/>
    <p:sldId id="511" r:id="rId33"/>
    <p:sldId id="512" r:id="rId34"/>
    <p:sldId id="513" r:id="rId35"/>
    <p:sldId id="514" r:id="rId36"/>
    <p:sldId id="515" r:id="rId37"/>
    <p:sldId id="516" r:id="rId38"/>
    <p:sldId id="545" r:id="rId39"/>
    <p:sldId id="275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DEEBF7"/>
    <a:srgbClr val="406DA5"/>
    <a:srgbClr val="DAE3F3"/>
    <a:srgbClr val="C6DFF5"/>
    <a:srgbClr val="7EB4DA"/>
    <a:srgbClr val="68C0C2"/>
    <a:srgbClr val="F35856"/>
    <a:srgbClr val="EF7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8722" autoAdjust="0"/>
  </p:normalViewPr>
  <p:slideViewPr>
    <p:cSldViewPr snapToGrid="0">
      <p:cViewPr varScale="1">
        <p:scale>
          <a:sx n="77" d="100"/>
          <a:sy n="77" d="100"/>
        </p:scale>
        <p:origin x="-1637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3938E-ADF2-45CC-ABE9-52F69B7D4B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2DE77-57D6-49C1-A633-EF74AB783B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49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637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0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0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0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0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0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0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0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0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0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0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0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823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0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0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0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58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0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0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0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0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0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0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DE77-57D6-49C1-A633-EF74AB783B7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0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80682" y="1"/>
            <a:ext cx="625289" cy="87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163583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B62E59E-155E-4A07-AF5F-B86A237CE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0EB43223-FBBF-4F1B-92DC-F51B441D5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083CA5B-69BD-478D-B018-C35CE656A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12F345E-AE9F-401E-BF0A-F0B6697D5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57197BE-5985-4772-87BB-764CD2718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725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8833F8-F44B-4AED-AFF0-33CCB9D7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A067C25-8076-4CAE-A89C-0C5F8663E1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323C98C0-B761-4585-BE10-6C4D0DA03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54DD590F-E6C9-414C-A8FC-01B956DE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30932219-54F6-4B76-AD13-B28A17614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B06A8800-ED66-4766-A601-2FA2F91D2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628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8799FF7-C278-4265-8D60-726059ED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457D408B-BB2B-4D4F-AFFC-B5A62C37B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83D40D2F-8ACE-4DA9-8D21-22FEF9468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DC9498DE-6E4F-4FFA-8909-628EC6445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9F5409F6-BE41-4398-A6D4-B45B21B391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522B296B-6B29-4CCC-97D1-BF028182C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E5FCAEEF-94F9-45FE-AD39-A181FD955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9EBBDBF4-72ED-4481-B29B-3E81209EA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589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9B1EC02-7783-4A35-88E8-1CE78C41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21FBD4BE-B5D0-42D4-BAA1-012C4B93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3379B7DC-419F-482E-9290-3ED610600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E793DA1E-FAB2-4B74-8DB7-69FF12B3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355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781E486C-78D9-410E-9BB5-7B90D9E8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A43D9ECD-CCF1-4864-BAB5-EF151545F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8AD95E24-93DE-4C84-A63B-429DFDDAD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218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2763D02-BF5F-42F0-996C-282F962E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21A6F9F-1215-4CF9-89F8-AE5CEB40C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58135175-F24B-46E2-AB9D-C7AD3EF52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AF0AB76-C56F-4383-8342-3E173A03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59F6F699-13C5-4FBC-9E3C-1E49EEDB9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8C1FEF12-5DEA-427F-81C4-D2D29D68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232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028DC47-E54D-4E61-B552-DE6123F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C7318EC1-55D6-40B8-B9B0-366550116F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C457AC80-FC2E-4244-B552-E99475CB3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636ACC1A-005B-48B6-AC46-38DD3676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50ED9AB3-705A-4E23-A394-7C1AC9ED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DC6F3F0-82D6-4FFE-8DC1-1C7AD067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471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E98C7E0-7CF2-48FE-98CD-035861CF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DD16FA42-7935-4C9D-96BA-6168CB94B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F5913E7-A444-46A0-8016-8D0CA91DB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6C33246-C23E-4F63-A740-44F36EE1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CA22547-D1C6-4CC9-BCE2-24805040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028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6E61328D-EBC9-4BE0-B7BC-34AC4D7905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BC2C966E-0842-457B-8B8C-9FB064E51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1B9450D-5C45-47E0-9E72-28E346122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D4B8D126-748D-47DC-8C20-29F3AFE26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C82A81A-15FC-4955-A68E-FEAA71B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3464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52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82F14DC0-CA6E-434F-960B-B88DCD979203}"/>
              </a:ext>
            </a:extLst>
          </p:cNvPr>
          <p:cNvSpPr/>
          <p:nvPr userDrawn="1"/>
        </p:nvSpPr>
        <p:spPr>
          <a:xfrm>
            <a:off x="129209" y="92765"/>
            <a:ext cx="675861" cy="742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F51BE896-7B97-41AB-B0B0-7C67BBA1A5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06"/>
          <a:stretch/>
        </p:blipFill>
        <p:spPr>
          <a:xfrm>
            <a:off x="4179447" y="0"/>
            <a:ext cx="4964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080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9388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5479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482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6096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87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660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0785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839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142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06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412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085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346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DDDC2-45DF-417B-89E1-E34C8D34C366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1F74-C4D7-4FD7-B946-4EA76DA6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0530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DDDC2-45DF-417B-89E1-E34C8D34C366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1F74-C4D7-4FD7-B946-4EA76DA6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2504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DDDC2-45DF-417B-89E1-E34C8D34C366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1F74-C4D7-4FD7-B946-4EA76DA6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5754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DDDC2-45DF-417B-89E1-E34C8D34C366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1F74-C4D7-4FD7-B946-4EA76DA6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5459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DDDC2-45DF-417B-89E1-E34C8D34C366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1F74-C4D7-4FD7-B946-4EA76DA6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4067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DDDC2-45DF-417B-89E1-E34C8D34C366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1F74-C4D7-4FD7-B946-4EA76DA6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230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DDDC2-45DF-417B-89E1-E34C8D34C366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1F74-C4D7-4FD7-B946-4EA76DA6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9179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DDDC2-45DF-417B-89E1-E34C8D34C366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1F74-C4D7-4FD7-B946-4EA76DA6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90313"/>
            <a:ext cx="7886700" cy="6030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DDDC2-45DF-417B-89E1-E34C8D34C366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1F74-C4D7-4FD7-B946-4EA76DA6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7126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DDDC2-45DF-417B-89E1-E34C8D34C366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1F74-C4D7-4FD7-B946-4EA76DA6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7165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DDDC2-45DF-417B-89E1-E34C8D34C366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1F74-C4D7-4FD7-B946-4EA76DA6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2011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DDDC2-45DF-417B-89E1-E34C8D34C366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1F74-C4D7-4FD7-B946-4EA76DA6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7752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040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28650" y="190313"/>
            <a:ext cx="7886700" cy="6030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74234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9EB40-7A4E-4186-B255-4D67ED0C40AC}" type="datetimeFigureOut">
              <a:rPr lang="zh-CN" altLang="en-US" smtClean="0"/>
              <a:pPr/>
              <a:t>2021/9/6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3D34-E332-4D0B-864C-165E0D63E4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025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5179F8-E903-4C26-A32C-057EFF27FF7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62726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854ED4-AA9A-410C-B480-42875691B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7EDF827F-BD43-4848-BF8A-33FAA8133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293F57F-1C17-480F-BBC1-363AAD7B4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46617B0-D82B-4BED-B775-50EDC67DE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CBB056D-5E16-4E4E-A6CC-736A0DD0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04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39303C7-65B8-4C21-A9D9-8BF6D2C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96BB9AB-B3FD-43C0-9F10-8A97856FB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8D1F1E64-2667-437A-96DB-998214AD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18CE172-FAD2-4CCA-9F34-5B7FEE8A5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4262B043-B09B-4353-AF22-30F1DA40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691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DDDC2-45DF-417B-89E1-E34C8D34C366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B1F74-C4D7-4FD7-B946-4EA76DA61C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250821" y="224728"/>
            <a:ext cx="263769" cy="403830"/>
          </a:xfrm>
          <a:prstGeom prst="parallelogram">
            <a:avLst>
              <a:gd name="adj" fmla="val 63710"/>
            </a:avLst>
          </a:prstGeom>
          <a:solidFill>
            <a:srgbClr val="406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斜纹 9"/>
          <p:cNvSpPr/>
          <p:nvPr userDrawn="1"/>
        </p:nvSpPr>
        <p:spPr>
          <a:xfrm>
            <a:off x="261372" y="224728"/>
            <a:ext cx="106107" cy="239506"/>
          </a:xfrm>
          <a:prstGeom prst="diagStripe">
            <a:avLst/>
          </a:prstGeom>
          <a:solidFill>
            <a:srgbClr val="406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F7D07314-3B4C-46B5-BD0A-CD4A7FECDDF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248" y="259820"/>
            <a:ext cx="1099931" cy="3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55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63" r:id="rId3"/>
    <p:sldLayoutId id="2147483650" r:id="rId4"/>
    <p:sldLayoutId id="2147483657" r:id="rId5"/>
    <p:sldLayoutId id="2147483677" r:id="rId6"/>
    <p:sldLayoutId id="2147483705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ED04544C-FDEF-418A-8888-4DF8CCA9F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363A222-5833-446A-A6DA-807F01DF3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560D8BF-A1E1-4C10-899C-A701260B2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D4087-BA85-4E84-BCB0-39EB2AC6FD7C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3A4094E-D159-4A15-BEF8-37CFE0D7D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DB40744-1DE5-4990-9A61-FF30C2E0C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1DC0F-7768-4557-9E7B-E218549A2C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39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8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DDDC2-45DF-417B-89E1-E34C8D34C366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B1F74-C4D7-4FD7-B946-4EA76DA61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98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DDDC2-45DF-417B-89E1-E34C8D34C366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B1F74-C4D7-4FD7-B946-4EA76DA61C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平行四边形 6">
            <a:extLst>
              <a:ext uri="{FF2B5EF4-FFF2-40B4-BE49-F238E27FC236}">
                <a16:creationId xmlns="" xmlns:a16="http://schemas.microsoft.com/office/drawing/2014/main" id="{A825546A-FCFD-4F0E-A2A2-E7E4FBD0EB1D}"/>
              </a:ext>
            </a:extLst>
          </p:cNvPr>
          <p:cNvSpPr/>
          <p:nvPr userDrawn="1"/>
        </p:nvSpPr>
        <p:spPr>
          <a:xfrm>
            <a:off x="250821" y="224728"/>
            <a:ext cx="263769" cy="403830"/>
          </a:xfrm>
          <a:prstGeom prst="parallelogram">
            <a:avLst>
              <a:gd name="adj" fmla="val 63710"/>
            </a:avLst>
          </a:prstGeom>
          <a:solidFill>
            <a:srgbClr val="406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斜纹 7">
            <a:extLst>
              <a:ext uri="{FF2B5EF4-FFF2-40B4-BE49-F238E27FC236}">
                <a16:creationId xmlns="" xmlns:a16="http://schemas.microsoft.com/office/drawing/2014/main" id="{D01FDB34-971C-4120-BDE0-4F2B9335B278}"/>
              </a:ext>
            </a:extLst>
          </p:cNvPr>
          <p:cNvSpPr/>
          <p:nvPr userDrawn="1"/>
        </p:nvSpPr>
        <p:spPr>
          <a:xfrm>
            <a:off x="261372" y="224728"/>
            <a:ext cx="106107" cy="239506"/>
          </a:xfrm>
          <a:prstGeom prst="diagStripe">
            <a:avLst/>
          </a:prstGeom>
          <a:solidFill>
            <a:srgbClr val="406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79198C16-EE4C-476F-8369-EC84F987DD57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248" y="259820"/>
            <a:ext cx="1099931" cy="3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5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78A1815C-7AA9-4804-A8B1-D0D93C3F8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7513"/>
            <a:ext cx="9144000" cy="5214405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DBB68578-64EB-4F3A-8426-995363241F2F}"/>
              </a:ext>
            </a:extLst>
          </p:cNvPr>
          <p:cNvSpPr/>
          <p:nvPr/>
        </p:nvSpPr>
        <p:spPr>
          <a:xfrm>
            <a:off x="60435" y="36178"/>
            <a:ext cx="720969" cy="119190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77878111-C62D-49D1-B347-5EBCC850B7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" y="131040"/>
            <a:ext cx="1472097" cy="147637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15539E60-BB39-4FE8-BE7F-EFE45CBA0B09}"/>
              </a:ext>
            </a:extLst>
          </p:cNvPr>
          <p:cNvSpPr txBox="1"/>
          <p:nvPr/>
        </p:nvSpPr>
        <p:spPr>
          <a:xfrm>
            <a:off x="1748673" y="1853638"/>
            <a:ext cx="564665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脚本编程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6116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pphcloud.thepaper.cn/pph/image/150/346/5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37" y="1217789"/>
            <a:ext cx="4860235" cy="528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446643" y="1253988"/>
            <a:ext cx="35681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IEEE Spectrum </a:t>
            </a:r>
            <a:r>
              <a:rPr lang="zh-CN" altLang="en-US" dirty="0"/>
              <a:t>发布了 </a:t>
            </a:r>
            <a:r>
              <a:rPr lang="en-US" altLang="zh-CN" dirty="0"/>
              <a:t>2021 </a:t>
            </a:r>
            <a:r>
              <a:rPr lang="zh-CN" altLang="en-US" dirty="0"/>
              <a:t>年度编程语言排行榜，其中 </a:t>
            </a:r>
            <a:r>
              <a:rPr lang="en-US" altLang="zh-CN" dirty="0"/>
              <a:t>Python </a:t>
            </a:r>
            <a:r>
              <a:rPr lang="zh-CN" altLang="en-US" dirty="0"/>
              <a:t>在总榜单以及其他几个分榜单中依然牢牢占据第一名的位置。</a:t>
            </a:r>
          </a:p>
        </p:txBody>
      </p:sp>
    </p:spTree>
    <p:extLst>
      <p:ext uri="{BB962C8B-B14F-4D97-AF65-F5344CB8AC3E}">
        <p14:creationId xmlns:p14="http://schemas.microsoft.com/office/powerpoint/2010/main" val="330829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199it.com/wp-content/uploads/2021/08/1628254648-9094-8b8eef28284dba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8" y="689906"/>
            <a:ext cx="5316165" cy="604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605463" y="918577"/>
            <a:ext cx="3379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IOBE </a:t>
            </a:r>
            <a:r>
              <a:rPr lang="zh-CN" altLang="en-US" dirty="0"/>
              <a:t>官方最新发布了</a:t>
            </a:r>
            <a:r>
              <a:rPr lang="en-US" altLang="zh-CN" dirty="0"/>
              <a:t>8 </a:t>
            </a:r>
            <a:r>
              <a:rPr lang="zh-CN" altLang="en-US" dirty="0"/>
              <a:t>月的编程语言榜单</a:t>
            </a:r>
          </a:p>
        </p:txBody>
      </p:sp>
    </p:spTree>
    <p:extLst>
      <p:ext uri="{BB962C8B-B14F-4D97-AF65-F5344CB8AC3E}">
        <p14:creationId xmlns:p14="http://schemas.microsoft.com/office/powerpoint/2010/main" val="88578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6498ED10-5684-41BD-A4D6-A79DD32E5280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6CDFA01-09A7-4257-B0AE-FBF83D3E0B45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E5E579E-FF46-4287-8F77-91ABB5E04E33}"/>
              </a:ext>
            </a:extLst>
          </p:cNvPr>
          <p:cNvSpPr/>
          <p:nvPr/>
        </p:nvSpPr>
        <p:spPr>
          <a:xfrm>
            <a:off x="339365" y="744753"/>
            <a:ext cx="497882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3D4C87E5-D844-4752-804E-1EF137C42B14}"/>
              </a:ext>
            </a:extLst>
          </p:cNvPr>
          <p:cNvSpPr/>
          <p:nvPr/>
        </p:nvSpPr>
        <p:spPr>
          <a:xfrm>
            <a:off x="482637" y="1596394"/>
            <a:ext cx="7355077" cy="1084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</a:pPr>
            <a:r>
              <a:rPr lang="en-US" altLang="zh-CN" sz="2200">
                <a:latin typeface="+mn-ea"/>
                <a:sym typeface="+mn-ea"/>
              </a:rPr>
              <a:t>Python</a:t>
            </a:r>
            <a:r>
              <a:rPr lang="zh-CN" altLang="en-US" sz="2200">
                <a:latin typeface="+mn-ea"/>
                <a:sym typeface="+mn-ea"/>
              </a:rPr>
              <a:t>的设计哲学</a:t>
            </a:r>
            <a:endParaRPr lang="en-US" altLang="zh-CN" sz="2200">
              <a:latin typeface="+mn-ea"/>
              <a:sym typeface="+mn-ea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endParaRPr lang="en-US" altLang="zh-CN" sz="2000">
              <a:latin typeface="+mn-ea"/>
              <a:sym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A49D8791-B7C0-419B-A7B6-96DD2C6AD9E8}"/>
              </a:ext>
            </a:extLst>
          </p:cNvPr>
          <p:cNvSpPr/>
          <p:nvPr/>
        </p:nvSpPr>
        <p:spPr>
          <a:xfrm>
            <a:off x="2637652" y="2143100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zh-CN" altLang="zh-CN">
                <a:solidFill>
                  <a:srgbClr val="000000"/>
                </a:solidFill>
                <a:latin typeface="Consolas" panose="020B0609020204030204" pitchFamily="49" charset="0"/>
              </a:rPr>
              <a:t>this</a:t>
            </a:r>
            <a:endParaRPr lang="zh-CN" altLang="zh-CN" sz="4000"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D4908FDC-083A-4719-8C83-563ABE54D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940" y="2562959"/>
            <a:ext cx="6416596" cy="42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4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6498ED10-5684-41BD-A4D6-A79DD32E5280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6CDFA01-09A7-4257-B0AE-FBF83D3E0B45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E5E579E-FF46-4287-8F77-91ABB5E04E33}"/>
              </a:ext>
            </a:extLst>
          </p:cNvPr>
          <p:cNvSpPr/>
          <p:nvPr/>
        </p:nvSpPr>
        <p:spPr>
          <a:xfrm>
            <a:off x="339365" y="744753"/>
            <a:ext cx="497882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3D4C87E5-D844-4752-804E-1EF137C42B14}"/>
              </a:ext>
            </a:extLst>
          </p:cNvPr>
          <p:cNvSpPr/>
          <p:nvPr/>
        </p:nvSpPr>
        <p:spPr>
          <a:xfrm>
            <a:off x="482637" y="1596394"/>
            <a:ext cx="7355077" cy="1084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</a:pPr>
            <a:r>
              <a:rPr lang="en-US" altLang="zh-CN" sz="2200">
                <a:latin typeface="+mn-ea"/>
                <a:sym typeface="+mn-ea"/>
              </a:rPr>
              <a:t>Python</a:t>
            </a:r>
            <a:r>
              <a:rPr lang="zh-CN" altLang="en-US" sz="2200">
                <a:latin typeface="+mn-ea"/>
                <a:sym typeface="+mn-ea"/>
              </a:rPr>
              <a:t>的设计哲学</a:t>
            </a:r>
            <a:endParaRPr lang="en-US" altLang="zh-CN" sz="2200">
              <a:latin typeface="+mn-ea"/>
              <a:sym typeface="+mn-ea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endParaRPr lang="en-US" altLang="zh-CN" sz="2000">
              <a:latin typeface="+mn-ea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6AE65D74-F44B-4E89-BEB3-7ED6076A7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479" y="2369883"/>
            <a:ext cx="6610473" cy="403270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B27E21E3-7C7F-41B4-A43B-DC902125FA79}"/>
              </a:ext>
            </a:extLst>
          </p:cNvPr>
          <p:cNvSpPr/>
          <p:nvPr/>
        </p:nvSpPr>
        <p:spPr>
          <a:xfrm>
            <a:off x="4391130" y="6511329"/>
            <a:ext cx="47528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>
                <a:latin typeface="+mn-ea"/>
              </a:rPr>
              <a:t>https://www.cnblogs.com/xuchunlin/p/6986247.html</a:t>
            </a:r>
          </a:p>
        </p:txBody>
      </p:sp>
    </p:spTree>
    <p:extLst>
      <p:ext uri="{BB962C8B-B14F-4D97-AF65-F5344CB8AC3E}">
        <p14:creationId xmlns:p14="http://schemas.microsoft.com/office/powerpoint/2010/main" val="185388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6498ED10-5684-41BD-A4D6-A79DD32E5280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6CDFA01-09A7-4257-B0AE-FBF83D3E0B45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E5E579E-FF46-4287-8F77-91ABB5E04E33}"/>
              </a:ext>
            </a:extLst>
          </p:cNvPr>
          <p:cNvSpPr/>
          <p:nvPr/>
        </p:nvSpPr>
        <p:spPr>
          <a:xfrm>
            <a:off x="339365" y="744753"/>
            <a:ext cx="497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3D4C87E5-D844-4752-804E-1EF137C42B14}"/>
              </a:ext>
            </a:extLst>
          </p:cNvPr>
          <p:cNvSpPr/>
          <p:nvPr/>
        </p:nvSpPr>
        <p:spPr>
          <a:xfrm>
            <a:off x="482637" y="1596394"/>
            <a:ext cx="6856233" cy="54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</a:pPr>
            <a:r>
              <a:rPr lang="en-US" altLang="zh-CN" sz="2200">
                <a:latin typeface="+mn-ea"/>
                <a:sym typeface="+mn-ea"/>
              </a:rPr>
              <a:t>Python</a:t>
            </a:r>
            <a:r>
              <a:rPr lang="zh-CN" altLang="en-US" sz="2200">
                <a:latin typeface="+mn-ea"/>
                <a:sym typeface="+mn-ea"/>
              </a:rPr>
              <a:t>应用</a:t>
            </a:r>
            <a:endParaRPr lang="en-US" altLang="zh-CN" sz="2000">
              <a:latin typeface="+mn-ea"/>
              <a:sym typeface="+mn-ea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="" xmlns:a16="http://schemas.microsoft.com/office/drawing/2014/main" id="{9647C5D7-FD45-41B7-93EA-1BED0D363C6F}"/>
              </a:ext>
            </a:extLst>
          </p:cNvPr>
          <p:cNvSpPr txBox="1"/>
          <p:nvPr/>
        </p:nvSpPr>
        <p:spPr>
          <a:xfrm>
            <a:off x="1331999" y="2523864"/>
            <a:ext cx="2135088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迭代五角星绘制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行代码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="" xmlns:a16="http://schemas.microsoft.com/office/drawing/2014/main" id="{309DA53E-27E1-4687-9459-EF0FA069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16" y="3618524"/>
            <a:ext cx="3414056" cy="211092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B64503DE-6FE7-4492-A280-C8FF92C46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992" y="3783398"/>
            <a:ext cx="1885950" cy="1781175"/>
          </a:xfrm>
          <a:prstGeom prst="rect">
            <a:avLst/>
          </a:prstGeom>
        </p:spPr>
      </p:pic>
      <p:sp>
        <p:nvSpPr>
          <p:cNvPr id="14" name="Right Arrow 3">
            <a:extLst>
              <a:ext uri="{FF2B5EF4-FFF2-40B4-BE49-F238E27FC236}">
                <a16:creationId xmlns="" xmlns:a16="http://schemas.microsoft.com/office/drawing/2014/main" id="{B6B64F79-6FF3-4FE9-A0AE-AEF5704750DC}"/>
              </a:ext>
            </a:extLst>
          </p:cNvPr>
          <p:cNvSpPr/>
          <p:nvPr/>
        </p:nvSpPr>
        <p:spPr bwMode="auto">
          <a:xfrm>
            <a:off x="4898864" y="4421957"/>
            <a:ext cx="576064" cy="50405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678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6498ED10-5684-41BD-A4D6-A79DD32E5280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6CDFA01-09A7-4257-B0AE-FBF83D3E0B45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E5E579E-FF46-4287-8F77-91ABB5E04E33}"/>
              </a:ext>
            </a:extLst>
          </p:cNvPr>
          <p:cNvSpPr/>
          <p:nvPr/>
        </p:nvSpPr>
        <p:spPr>
          <a:xfrm>
            <a:off x="339365" y="744753"/>
            <a:ext cx="497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3D4C87E5-D844-4752-804E-1EF137C42B14}"/>
              </a:ext>
            </a:extLst>
          </p:cNvPr>
          <p:cNvSpPr/>
          <p:nvPr/>
        </p:nvSpPr>
        <p:spPr>
          <a:xfrm>
            <a:off x="482637" y="1596394"/>
            <a:ext cx="6856233" cy="54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</a:pPr>
            <a:r>
              <a:rPr lang="en-US" altLang="zh-CN" sz="2200">
                <a:latin typeface="+mn-ea"/>
                <a:sym typeface="+mn-ea"/>
              </a:rPr>
              <a:t>Python</a:t>
            </a:r>
            <a:r>
              <a:rPr lang="zh-CN" altLang="en-US" sz="2200">
                <a:latin typeface="+mn-ea"/>
                <a:sym typeface="+mn-ea"/>
              </a:rPr>
              <a:t>应用</a:t>
            </a:r>
            <a:endParaRPr lang="en-US" altLang="zh-CN" sz="2000">
              <a:latin typeface="+mn-ea"/>
              <a:sym typeface="+mn-ea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="" xmlns:a16="http://schemas.microsoft.com/office/drawing/2014/main" id="{641B46AA-5F20-46C0-A2EE-B02F55EE1EB2}"/>
              </a:ext>
            </a:extLst>
          </p:cNvPr>
          <p:cNvSpPr txBox="1"/>
          <p:nvPr/>
        </p:nvSpPr>
        <p:spPr>
          <a:xfrm>
            <a:off x="625415" y="2287585"/>
            <a:ext cx="21350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行代码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ight Arrow 3">
            <a:extLst>
              <a:ext uri="{FF2B5EF4-FFF2-40B4-BE49-F238E27FC236}">
                <a16:creationId xmlns="" xmlns:a16="http://schemas.microsoft.com/office/drawing/2014/main" id="{215B3DFF-F198-48C5-89AC-EF5147F63FD1}"/>
              </a:ext>
            </a:extLst>
          </p:cNvPr>
          <p:cNvSpPr/>
          <p:nvPr/>
        </p:nvSpPr>
        <p:spPr bwMode="auto">
          <a:xfrm>
            <a:off x="5220072" y="4502552"/>
            <a:ext cx="576064" cy="50405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="" xmlns:a16="http://schemas.microsoft.com/office/drawing/2014/main" id="{69CA3EF0-C08E-4AD0-A79D-A5030CD77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34" y="2841794"/>
            <a:ext cx="3482642" cy="3825572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="" xmlns:a16="http://schemas.microsoft.com/office/drawing/2014/main" id="{E2D0A88F-FC74-4131-A249-A44ED35F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785" y="4121168"/>
            <a:ext cx="11715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81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6498ED10-5684-41BD-A4D6-A79DD32E5280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6CDFA01-09A7-4257-B0AE-FBF83D3E0B45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E5E579E-FF46-4287-8F77-91ABB5E04E33}"/>
              </a:ext>
            </a:extLst>
          </p:cNvPr>
          <p:cNvSpPr/>
          <p:nvPr/>
        </p:nvSpPr>
        <p:spPr>
          <a:xfrm>
            <a:off x="339365" y="744753"/>
            <a:ext cx="497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3D4C87E5-D844-4752-804E-1EF137C42B14}"/>
              </a:ext>
            </a:extLst>
          </p:cNvPr>
          <p:cNvSpPr/>
          <p:nvPr/>
        </p:nvSpPr>
        <p:spPr>
          <a:xfrm>
            <a:off x="482637" y="1596394"/>
            <a:ext cx="6856233" cy="54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</a:pPr>
            <a:r>
              <a:rPr lang="en-US" altLang="zh-CN" sz="2200">
                <a:latin typeface="+mn-ea"/>
                <a:sym typeface="+mn-ea"/>
              </a:rPr>
              <a:t>Python</a:t>
            </a:r>
            <a:r>
              <a:rPr lang="zh-CN" altLang="en-US" sz="2200">
                <a:latin typeface="+mn-ea"/>
                <a:sym typeface="+mn-ea"/>
              </a:rPr>
              <a:t>应用</a:t>
            </a:r>
            <a:endParaRPr lang="en-US" altLang="zh-CN" sz="2000">
              <a:latin typeface="+mn-ea"/>
              <a:sym typeface="+mn-ea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="" xmlns:a16="http://schemas.microsoft.com/office/drawing/2014/main" id="{230FF097-036A-4C4C-85D0-9EEDC388B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942" y="1790029"/>
            <a:ext cx="3642676" cy="496105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="" xmlns:a16="http://schemas.microsoft.com/office/drawing/2014/main" id="{EF94D4D3-E1B3-46C1-8573-A9F35B73A1CE}"/>
              </a:ext>
            </a:extLst>
          </p:cNvPr>
          <p:cNvSpPr txBox="1"/>
          <p:nvPr/>
        </p:nvSpPr>
        <p:spPr>
          <a:xfrm>
            <a:off x="3125550" y="1914454"/>
            <a:ext cx="21350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行代码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ight Arrow 3">
            <a:extLst>
              <a:ext uri="{FF2B5EF4-FFF2-40B4-BE49-F238E27FC236}">
                <a16:creationId xmlns="" xmlns:a16="http://schemas.microsoft.com/office/drawing/2014/main" id="{A53CA29C-5691-45DF-AE7C-B51CB1CB49A1}"/>
              </a:ext>
            </a:extLst>
          </p:cNvPr>
          <p:cNvSpPr/>
          <p:nvPr/>
        </p:nvSpPr>
        <p:spPr bwMode="auto">
          <a:xfrm rot="10800000">
            <a:off x="3885839" y="3538596"/>
            <a:ext cx="576064" cy="50405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="" xmlns:a16="http://schemas.microsoft.com/office/drawing/2014/main" id="{037EDE60-5263-4907-9F63-15385890D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078" y="2790278"/>
            <a:ext cx="2647263" cy="261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58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6498ED10-5684-41BD-A4D6-A79DD32E5280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6CDFA01-09A7-4257-B0AE-FBF83D3E0B45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E5E579E-FF46-4287-8F77-91ABB5E04E33}"/>
              </a:ext>
            </a:extLst>
          </p:cNvPr>
          <p:cNvSpPr/>
          <p:nvPr/>
        </p:nvSpPr>
        <p:spPr>
          <a:xfrm>
            <a:off x="339365" y="744753"/>
            <a:ext cx="497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3D4C87E5-D844-4752-804E-1EF137C42B14}"/>
              </a:ext>
            </a:extLst>
          </p:cNvPr>
          <p:cNvSpPr/>
          <p:nvPr/>
        </p:nvSpPr>
        <p:spPr>
          <a:xfrm>
            <a:off x="482637" y="1596394"/>
            <a:ext cx="6856233" cy="54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</a:pPr>
            <a:r>
              <a:rPr lang="en-US" altLang="zh-CN" sz="2200">
                <a:latin typeface="+mn-ea"/>
                <a:sym typeface="+mn-ea"/>
              </a:rPr>
              <a:t>Python</a:t>
            </a:r>
            <a:r>
              <a:rPr lang="zh-CN" altLang="en-US" sz="2200">
                <a:latin typeface="+mn-ea"/>
                <a:sym typeface="+mn-ea"/>
              </a:rPr>
              <a:t>应用</a:t>
            </a:r>
            <a:endParaRPr lang="en-US" altLang="zh-CN" sz="2000">
              <a:latin typeface="+mn-ea"/>
              <a:sym typeface="+mn-ea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="" xmlns:a16="http://schemas.microsoft.com/office/drawing/2014/main" id="{16AE74EA-353D-47D1-BDF7-187C4DD5CD98}"/>
              </a:ext>
            </a:extLst>
          </p:cNvPr>
          <p:cNvSpPr txBox="1"/>
          <p:nvPr/>
        </p:nvSpPr>
        <p:spPr>
          <a:xfrm>
            <a:off x="2924756" y="2154860"/>
            <a:ext cx="2135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字符画绘制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&lt;30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行代码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ight Arrow 3">
            <a:extLst>
              <a:ext uri="{FF2B5EF4-FFF2-40B4-BE49-F238E27FC236}">
                <a16:creationId xmlns="" xmlns:a16="http://schemas.microsoft.com/office/drawing/2014/main" id="{2953C6C6-C0F1-40FC-B063-54DCCABF20D9}"/>
              </a:ext>
            </a:extLst>
          </p:cNvPr>
          <p:cNvSpPr/>
          <p:nvPr/>
        </p:nvSpPr>
        <p:spPr bwMode="auto">
          <a:xfrm>
            <a:off x="5719884" y="4750637"/>
            <a:ext cx="576064" cy="50405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4D34608-4CD3-4FF8-986A-D1C0F307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19" y="3374864"/>
            <a:ext cx="5025059" cy="325560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="" xmlns:a16="http://schemas.microsoft.com/office/drawing/2014/main" id="{E821635B-22BB-4BAA-9B05-B88B2DDF0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599" y="3791921"/>
            <a:ext cx="1889833" cy="24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42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6498ED10-5684-41BD-A4D6-A79DD32E5280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6CDFA01-09A7-4257-B0AE-FBF83D3E0B45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E5E579E-FF46-4287-8F77-91ABB5E04E33}"/>
              </a:ext>
            </a:extLst>
          </p:cNvPr>
          <p:cNvSpPr/>
          <p:nvPr/>
        </p:nvSpPr>
        <p:spPr>
          <a:xfrm>
            <a:off x="339365" y="744753"/>
            <a:ext cx="497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3D4C87E5-D844-4752-804E-1EF137C42B14}"/>
              </a:ext>
            </a:extLst>
          </p:cNvPr>
          <p:cNvSpPr/>
          <p:nvPr/>
        </p:nvSpPr>
        <p:spPr>
          <a:xfrm>
            <a:off x="482637" y="1596394"/>
            <a:ext cx="6856233" cy="54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</a:pPr>
            <a:r>
              <a:rPr lang="en-US" altLang="zh-CN" sz="2200">
                <a:latin typeface="+mn-ea"/>
                <a:sym typeface="+mn-ea"/>
              </a:rPr>
              <a:t>Python</a:t>
            </a:r>
            <a:r>
              <a:rPr lang="zh-CN" altLang="en-US" sz="2200">
                <a:latin typeface="+mn-ea"/>
                <a:sym typeface="+mn-ea"/>
              </a:rPr>
              <a:t>应用</a:t>
            </a:r>
            <a:endParaRPr lang="en-US" altLang="zh-CN" sz="2000">
              <a:latin typeface="+mn-ea"/>
              <a:sym typeface="+mn-ea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="" xmlns:a16="http://schemas.microsoft.com/office/drawing/2014/main" id="{70E48858-89F2-4D36-B71E-506D2C57DEB0}"/>
              </a:ext>
            </a:extLst>
          </p:cNvPr>
          <p:cNvSpPr txBox="1"/>
          <p:nvPr/>
        </p:nvSpPr>
        <p:spPr>
          <a:xfrm>
            <a:off x="1332228" y="2616928"/>
            <a:ext cx="213508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="" xmlns:a16="http://schemas.microsoft.com/office/drawing/2014/main" id="{5A1D3258-52FF-4758-B855-D46284FB2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18" y="3378388"/>
            <a:ext cx="4429706" cy="2460947"/>
          </a:xfrm>
          <a:prstGeom prst="rect">
            <a:avLst/>
          </a:prstGeom>
        </p:spPr>
      </p:pic>
      <p:sp>
        <p:nvSpPr>
          <p:cNvPr id="9" name="Right Arrow 9">
            <a:extLst>
              <a:ext uri="{FF2B5EF4-FFF2-40B4-BE49-F238E27FC236}">
                <a16:creationId xmlns="" xmlns:a16="http://schemas.microsoft.com/office/drawing/2014/main" id="{B4DDF3F0-15C9-4DD6-A9C6-0B83E042B2BF}"/>
              </a:ext>
            </a:extLst>
          </p:cNvPr>
          <p:cNvSpPr/>
          <p:nvPr/>
        </p:nvSpPr>
        <p:spPr bwMode="auto">
          <a:xfrm>
            <a:off x="5075772" y="4345402"/>
            <a:ext cx="576064" cy="50405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="" xmlns:a16="http://schemas.microsoft.com/office/drawing/2014/main" id="{544317C4-5B8E-4BF9-BFFE-785FB785C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02" y="2391519"/>
            <a:ext cx="2705338" cy="2042725"/>
          </a:xfrm>
          <a:prstGeom prst="rect">
            <a:avLst/>
          </a:prstGeom>
          <a:ln>
            <a:solidFill>
              <a:srgbClr val="0A0A0A"/>
            </a:solidFill>
          </a:ln>
        </p:spPr>
      </p:pic>
      <p:pic>
        <p:nvPicPr>
          <p:cNvPr id="17" name="Picture 5">
            <a:extLst>
              <a:ext uri="{FF2B5EF4-FFF2-40B4-BE49-F238E27FC236}">
                <a16:creationId xmlns="" xmlns:a16="http://schemas.microsoft.com/office/drawing/2014/main" id="{A9E4B6DC-6886-46D1-B264-B7B2C4CE1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02" y="4738874"/>
            <a:ext cx="2723458" cy="1961679"/>
          </a:xfrm>
          <a:prstGeom prst="rect">
            <a:avLst/>
          </a:prstGeom>
          <a:ln>
            <a:solidFill>
              <a:srgbClr val="0A0A0A"/>
            </a:solidFill>
          </a:ln>
        </p:spPr>
      </p:pic>
    </p:spTree>
    <p:extLst>
      <p:ext uri="{BB962C8B-B14F-4D97-AF65-F5344CB8AC3E}">
        <p14:creationId xmlns:p14="http://schemas.microsoft.com/office/powerpoint/2010/main" val="2930703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6498ED10-5684-41BD-A4D6-A79DD32E5280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6CDFA01-09A7-4257-B0AE-FBF83D3E0B45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E5E579E-FF46-4287-8F77-91ABB5E04E33}"/>
              </a:ext>
            </a:extLst>
          </p:cNvPr>
          <p:cNvSpPr/>
          <p:nvPr/>
        </p:nvSpPr>
        <p:spPr>
          <a:xfrm>
            <a:off x="339365" y="744753"/>
            <a:ext cx="497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3D4C87E5-D844-4752-804E-1EF137C42B14}"/>
              </a:ext>
            </a:extLst>
          </p:cNvPr>
          <p:cNvSpPr/>
          <p:nvPr/>
        </p:nvSpPr>
        <p:spPr>
          <a:xfrm>
            <a:off x="482637" y="1596394"/>
            <a:ext cx="6856233" cy="54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</a:pPr>
            <a:r>
              <a:rPr lang="en-US" altLang="zh-CN" sz="2200">
                <a:latin typeface="+mn-ea"/>
                <a:sym typeface="+mn-ea"/>
              </a:rPr>
              <a:t>Python</a:t>
            </a:r>
            <a:r>
              <a:rPr lang="zh-CN" altLang="en-US" sz="2200">
                <a:latin typeface="+mn-ea"/>
                <a:sym typeface="+mn-ea"/>
              </a:rPr>
              <a:t>应用</a:t>
            </a:r>
            <a:endParaRPr lang="en-US" altLang="zh-CN" sz="2000">
              <a:latin typeface="+mn-ea"/>
              <a:sym typeface="+mn-ea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="" xmlns:a16="http://schemas.microsoft.com/office/drawing/2014/main" id="{FFE6A4BA-C874-4938-87CB-C64D9DF05F0E}"/>
              </a:ext>
            </a:extLst>
          </p:cNvPr>
          <p:cNvSpPr txBox="1"/>
          <p:nvPr/>
        </p:nvSpPr>
        <p:spPr>
          <a:xfrm>
            <a:off x="1538554" y="2414790"/>
            <a:ext cx="213508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="" xmlns:a16="http://schemas.microsoft.com/office/drawing/2014/main" id="{C9F4E7D7-B16B-4683-BEE8-02AF631D9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575" y="2414790"/>
            <a:ext cx="4067955" cy="3971099"/>
          </a:xfrm>
          <a:prstGeom prst="rect">
            <a:avLst/>
          </a:prstGeom>
          <a:ln>
            <a:solidFill>
              <a:srgbClr val="0A0A0A"/>
            </a:solidFill>
          </a:ln>
        </p:spPr>
      </p:pic>
    </p:spTree>
    <p:extLst>
      <p:ext uri="{BB962C8B-B14F-4D97-AF65-F5344CB8AC3E}">
        <p14:creationId xmlns:p14="http://schemas.microsoft.com/office/powerpoint/2010/main" val="323976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5">
            <a:extLst>
              <a:ext uri="{FF2B5EF4-FFF2-40B4-BE49-F238E27FC236}">
                <a16:creationId xmlns="" xmlns:a16="http://schemas.microsoft.com/office/drawing/2014/main" id="{17573257-EB33-4BC2-80BE-75F4917BC86B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343454CA-69FF-4A65-A9DE-785D713C06CD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DA875992-025A-4272-9C15-C61B2D85B274}"/>
              </a:ext>
            </a:extLst>
          </p:cNvPr>
          <p:cNvSpPr/>
          <p:nvPr/>
        </p:nvSpPr>
        <p:spPr>
          <a:xfrm>
            <a:off x="339365" y="744753"/>
            <a:ext cx="497882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课程考核标准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65" y="2776192"/>
            <a:ext cx="798830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思想气泡: 云 4">
            <a:extLst>
              <a:ext uri="{FF2B5EF4-FFF2-40B4-BE49-F238E27FC236}">
                <a16:creationId xmlns="" xmlns:a16="http://schemas.microsoft.com/office/drawing/2014/main" id="{FBA65B3F-BFBD-448F-A140-24C43CBCAAFC}"/>
              </a:ext>
            </a:extLst>
          </p:cNvPr>
          <p:cNvSpPr/>
          <p:nvPr/>
        </p:nvSpPr>
        <p:spPr>
          <a:xfrm>
            <a:off x="5235525" y="893677"/>
            <a:ext cx="3569110" cy="1615933"/>
          </a:xfrm>
          <a:prstGeom prst="cloudCallout">
            <a:avLst>
              <a:gd name="adj1" fmla="val -29097"/>
              <a:gd name="adj2" fmla="val 8623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你关心的问题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有了权威的回答</a:t>
            </a:r>
          </a:p>
        </p:txBody>
      </p:sp>
    </p:spTree>
    <p:extLst>
      <p:ext uri="{BB962C8B-B14F-4D97-AF65-F5344CB8AC3E}">
        <p14:creationId xmlns:p14="http://schemas.microsoft.com/office/powerpoint/2010/main" val="4215314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6498ED10-5684-41BD-A4D6-A79DD32E5280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6CDFA01-09A7-4257-B0AE-FBF83D3E0B45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E5E579E-FF46-4287-8F77-91ABB5E04E33}"/>
              </a:ext>
            </a:extLst>
          </p:cNvPr>
          <p:cNvSpPr/>
          <p:nvPr/>
        </p:nvSpPr>
        <p:spPr>
          <a:xfrm>
            <a:off x="339365" y="744753"/>
            <a:ext cx="497882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3D4C87E5-D844-4752-804E-1EF137C42B14}"/>
              </a:ext>
            </a:extLst>
          </p:cNvPr>
          <p:cNvSpPr/>
          <p:nvPr/>
        </p:nvSpPr>
        <p:spPr>
          <a:xfrm>
            <a:off x="482637" y="1596394"/>
            <a:ext cx="6856233" cy="54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</a:pPr>
            <a:r>
              <a:rPr lang="en-US" altLang="zh-CN" sz="2200">
                <a:latin typeface="+mn-ea"/>
                <a:sym typeface="+mn-ea"/>
              </a:rPr>
              <a:t>Python</a:t>
            </a:r>
            <a:r>
              <a:rPr lang="zh-CN" altLang="en-US" sz="2200">
                <a:latin typeface="+mn-ea"/>
                <a:sym typeface="+mn-ea"/>
              </a:rPr>
              <a:t>应用</a:t>
            </a:r>
            <a:endParaRPr lang="en-US" altLang="zh-CN" sz="2000">
              <a:latin typeface="+mn-ea"/>
              <a:sym typeface="+mn-ea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="" xmlns:a16="http://schemas.microsoft.com/office/drawing/2014/main" id="{4A384F57-C2CB-492C-8788-2C90BE87C073}"/>
              </a:ext>
            </a:extLst>
          </p:cNvPr>
          <p:cNvSpPr txBox="1"/>
          <p:nvPr/>
        </p:nvSpPr>
        <p:spPr>
          <a:xfrm>
            <a:off x="1192931" y="2695552"/>
            <a:ext cx="213508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4545CD4C-BBFA-41FA-946C-F43DBE3D3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644" y="3108664"/>
            <a:ext cx="4399092" cy="29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51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6498ED10-5684-41BD-A4D6-A79DD32E5280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6CDFA01-09A7-4257-B0AE-FBF83D3E0B45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E5E579E-FF46-4287-8F77-91ABB5E04E33}"/>
              </a:ext>
            </a:extLst>
          </p:cNvPr>
          <p:cNvSpPr/>
          <p:nvPr/>
        </p:nvSpPr>
        <p:spPr>
          <a:xfrm>
            <a:off x="339365" y="744753"/>
            <a:ext cx="497882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3D4C87E5-D844-4752-804E-1EF137C42B14}"/>
              </a:ext>
            </a:extLst>
          </p:cNvPr>
          <p:cNvSpPr/>
          <p:nvPr/>
        </p:nvSpPr>
        <p:spPr>
          <a:xfrm>
            <a:off x="482637" y="1596394"/>
            <a:ext cx="6856233" cy="54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</a:pPr>
            <a:r>
              <a:rPr lang="en-US" altLang="zh-CN" sz="2200">
                <a:latin typeface="+mn-ea"/>
                <a:sym typeface="+mn-ea"/>
              </a:rPr>
              <a:t>Python</a:t>
            </a:r>
            <a:r>
              <a:rPr lang="zh-CN" altLang="en-US" sz="2200">
                <a:latin typeface="+mn-ea"/>
                <a:sym typeface="+mn-ea"/>
              </a:rPr>
              <a:t>应用</a:t>
            </a:r>
            <a:endParaRPr lang="en-US" altLang="zh-CN" sz="2000">
              <a:latin typeface="+mn-ea"/>
              <a:sym typeface="+mn-ea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="" xmlns:a16="http://schemas.microsoft.com/office/drawing/2014/main" id="{E87ECD15-1029-4CCC-9E5A-E21D00B896E9}"/>
              </a:ext>
            </a:extLst>
          </p:cNvPr>
          <p:cNvSpPr txBox="1"/>
          <p:nvPr/>
        </p:nvSpPr>
        <p:spPr>
          <a:xfrm>
            <a:off x="1040537" y="2741981"/>
            <a:ext cx="213508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量化分析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="" xmlns:a16="http://schemas.microsoft.com/office/drawing/2014/main" id="{59B75536-9D37-4E4C-BF00-CCBC93593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3303956"/>
            <a:ext cx="5715000" cy="2762250"/>
          </a:xfrm>
          <a:prstGeom prst="rect">
            <a:avLst/>
          </a:prstGeom>
          <a:ln>
            <a:solidFill>
              <a:srgbClr val="0A0A0A"/>
            </a:solidFill>
          </a:ln>
        </p:spPr>
      </p:pic>
    </p:spTree>
    <p:extLst>
      <p:ext uri="{BB962C8B-B14F-4D97-AF65-F5344CB8AC3E}">
        <p14:creationId xmlns:p14="http://schemas.microsoft.com/office/powerpoint/2010/main" val="2994260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6498ED10-5684-41BD-A4D6-A79DD32E5280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6CDFA01-09A7-4257-B0AE-FBF83D3E0B45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E5E579E-FF46-4287-8F77-91ABB5E04E33}"/>
              </a:ext>
            </a:extLst>
          </p:cNvPr>
          <p:cNvSpPr/>
          <p:nvPr/>
        </p:nvSpPr>
        <p:spPr>
          <a:xfrm>
            <a:off x="339365" y="744753"/>
            <a:ext cx="497882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3D4C87E5-D844-4752-804E-1EF137C42B14}"/>
              </a:ext>
            </a:extLst>
          </p:cNvPr>
          <p:cNvSpPr/>
          <p:nvPr/>
        </p:nvSpPr>
        <p:spPr>
          <a:xfrm>
            <a:off x="482637" y="1596394"/>
            <a:ext cx="6856233" cy="54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</a:pPr>
            <a:r>
              <a:rPr lang="en-US" altLang="zh-CN" sz="2200">
                <a:latin typeface="+mn-ea"/>
                <a:sym typeface="+mn-ea"/>
              </a:rPr>
              <a:t>Python</a:t>
            </a:r>
            <a:r>
              <a:rPr lang="zh-CN" altLang="en-US" sz="2200">
                <a:latin typeface="+mn-ea"/>
                <a:sym typeface="+mn-ea"/>
              </a:rPr>
              <a:t>应用</a:t>
            </a:r>
            <a:endParaRPr lang="en-US" altLang="zh-CN" sz="2000">
              <a:latin typeface="+mn-ea"/>
              <a:sym typeface="+mn-ea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="" xmlns:a16="http://schemas.microsoft.com/office/drawing/2014/main" id="{8CCBFC84-6263-41F3-8E07-8A53A6D1D89A}"/>
              </a:ext>
            </a:extLst>
          </p:cNvPr>
          <p:cNvSpPr txBox="1"/>
          <p:nvPr/>
        </p:nvSpPr>
        <p:spPr>
          <a:xfrm>
            <a:off x="971264" y="2493351"/>
            <a:ext cx="213508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网络爬虫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3B2D478E-0F58-46B5-9854-E1AEC30C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49" y="3033322"/>
            <a:ext cx="4690392" cy="3477481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="" xmlns:a16="http://schemas.microsoft.com/office/drawing/2014/main" id="{B7FF0E8E-9449-4A41-8F41-673B60056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154718"/>
            <a:ext cx="3515759" cy="3234689"/>
          </a:xfrm>
          <a:prstGeom prst="rect">
            <a:avLst/>
          </a:prstGeom>
        </p:spPr>
      </p:pic>
      <p:sp>
        <p:nvSpPr>
          <p:cNvPr id="9" name="Right Arrow 6">
            <a:extLst>
              <a:ext uri="{FF2B5EF4-FFF2-40B4-BE49-F238E27FC236}">
                <a16:creationId xmlns="" xmlns:a16="http://schemas.microsoft.com/office/drawing/2014/main" id="{43053C12-0F9B-4515-97AC-50C627149C98}"/>
              </a:ext>
            </a:extLst>
          </p:cNvPr>
          <p:cNvSpPr/>
          <p:nvPr/>
        </p:nvSpPr>
        <p:spPr bwMode="auto">
          <a:xfrm>
            <a:off x="3722760" y="4520034"/>
            <a:ext cx="576064" cy="50405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3270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6498ED10-5684-41BD-A4D6-A79DD32E5280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6CDFA01-09A7-4257-B0AE-FBF83D3E0B45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E5E579E-FF46-4287-8F77-91ABB5E04E33}"/>
              </a:ext>
            </a:extLst>
          </p:cNvPr>
          <p:cNvSpPr/>
          <p:nvPr/>
        </p:nvSpPr>
        <p:spPr>
          <a:xfrm>
            <a:off x="339365" y="744753"/>
            <a:ext cx="497882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3D4C87E5-D844-4752-804E-1EF137C42B14}"/>
              </a:ext>
            </a:extLst>
          </p:cNvPr>
          <p:cNvSpPr/>
          <p:nvPr/>
        </p:nvSpPr>
        <p:spPr>
          <a:xfrm>
            <a:off x="482637" y="1596394"/>
            <a:ext cx="6856233" cy="54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</a:pPr>
            <a:r>
              <a:rPr lang="en-US" altLang="zh-CN" sz="2200">
                <a:latin typeface="+mn-ea"/>
                <a:sym typeface="+mn-ea"/>
              </a:rPr>
              <a:t>Python</a:t>
            </a:r>
            <a:r>
              <a:rPr lang="zh-CN" altLang="en-US" sz="2200">
                <a:latin typeface="+mn-ea"/>
                <a:sym typeface="+mn-ea"/>
              </a:rPr>
              <a:t>应用</a:t>
            </a:r>
            <a:endParaRPr lang="en-US" altLang="zh-CN" sz="2000">
              <a:latin typeface="+mn-ea"/>
              <a:sym typeface="+mn-ea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="" xmlns:a16="http://schemas.microsoft.com/office/drawing/2014/main" id="{D58C8388-8F35-4C07-B7FB-9590960223B7}"/>
              </a:ext>
            </a:extLst>
          </p:cNvPr>
          <p:cNvSpPr txBox="1"/>
          <p:nvPr/>
        </p:nvSpPr>
        <p:spPr>
          <a:xfrm>
            <a:off x="1054392" y="2590717"/>
            <a:ext cx="213508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="" xmlns:a16="http://schemas.microsoft.com/office/drawing/2014/main" id="{1ACA9330-9E1A-4C7D-B02A-75EAB6981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33" y="3210032"/>
            <a:ext cx="2952327" cy="1771396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="" xmlns:a16="http://schemas.microsoft.com/office/drawing/2014/main" id="{FC6187EE-5BCC-43F5-8B09-6147D9E61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467" y="2342975"/>
            <a:ext cx="4037135" cy="3050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CB592FF-85CD-4240-8EA4-4CB97B95D7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231" b="38923"/>
          <a:stretch>
            <a:fillRect/>
          </a:stretch>
        </p:blipFill>
        <p:spPr>
          <a:xfrm>
            <a:off x="1371601" y="5701283"/>
            <a:ext cx="4269668" cy="9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3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6498ED10-5684-41BD-A4D6-A79DD32E5280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EBFFED0-C0DE-4D59-AC1F-90E5EBE210CD}"/>
              </a:ext>
            </a:extLst>
          </p:cNvPr>
          <p:cNvSpPr/>
          <p:nvPr/>
        </p:nvSpPr>
        <p:spPr>
          <a:xfrm>
            <a:off x="339365" y="2036363"/>
            <a:ext cx="7876223" cy="3078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诞生于</a:t>
            </a: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1990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年，由</a:t>
            </a: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Guido van Rossum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设计并领导开发</a:t>
            </a:r>
            <a:endParaRPr lang="en-US" altLang="zh-CN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Python2.0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正式发布</a:t>
            </a:r>
            <a:endParaRPr lang="en-US" altLang="zh-CN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Python 2.x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发布了最后一版，为</a:t>
            </a: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2.7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2008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Python3.0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正式发布</a:t>
            </a:r>
            <a:endParaRPr lang="en-US" altLang="zh-CN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Python2.x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已经是遗产，</a:t>
            </a: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python3.x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是现在和未来的语言”</a:t>
            </a:r>
            <a:endParaRPr lang="en-US" altLang="zh-CN" sz="2200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3E9126E5-313C-4FB5-AFD2-3341EAF56434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E8B494AB-624C-4237-9D24-7FD7DE774680}"/>
              </a:ext>
            </a:extLst>
          </p:cNvPr>
          <p:cNvSpPr/>
          <p:nvPr/>
        </p:nvSpPr>
        <p:spPr>
          <a:xfrm>
            <a:off x="339365" y="744753"/>
            <a:ext cx="497882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1.  Python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版本介绍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6970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6498ED10-5684-41BD-A4D6-A79DD32E5280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6CDFA01-09A7-4257-B0AE-FBF83D3E0B45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E5E579E-FF46-4287-8F77-91ABB5E04E33}"/>
              </a:ext>
            </a:extLst>
          </p:cNvPr>
          <p:cNvSpPr/>
          <p:nvPr/>
        </p:nvSpPr>
        <p:spPr>
          <a:xfrm>
            <a:off x="339364" y="744753"/>
            <a:ext cx="59024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基本开发和运行环境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95250" y="1648171"/>
            <a:ext cx="8424863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1" algn="just" eaLnBrk="1" hangingPunct="1">
              <a:lnSpc>
                <a:spcPct val="200000"/>
              </a:lnSpc>
              <a:spcBef>
                <a:spcPct val="0"/>
              </a:spcBef>
              <a:buClr>
                <a:srgbClr val="0066FF"/>
              </a:buClr>
              <a:buFont typeface="Wingdings" pitchFamily="2" charset="2"/>
              <a:buChar char="n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到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主页下载并安装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基本开发和运行环境，网址：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www.python.org/downloads/</a:t>
            </a:r>
          </a:p>
          <a:p>
            <a:pPr lvl="1" algn="just" eaLnBrk="1" hangingPunct="1">
              <a:lnSpc>
                <a:spcPct val="200000"/>
              </a:lnSpc>
              <a:spcBef>
                <a:spcPct val="0"/>
              </a:spcBef>
              <a:buClr>
                <a:srgbClr val="0066FF"/>
              </a:buClr>
              <a:buFont typeface="Wingdings" pitchFamily="2" charset="2"/>
              <a:buChar char="n"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根据操作系统不同选择不同版本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 algn="just" eaLnBrk="1" hangingPunct="1">
              <a:lnSpc>
                <a:spcPct val="200000"/>
              </a:lnSpc>
              <a:spcBef>
                <a:spcPct val="0"/>
              </a:spcBef>
              <a:buClr>
                <a:srgbClr val="0066FF"/>
              </a:buClr>
              <a:buFont typeface="Wingdings" pitchFamily="2" charset="2"/>
              <a:buChar char="n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下载相应的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 3.0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系列版本程序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433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4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38" y="396875"/>
            <a:ext cx="1227137" cy="1231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187450" y="765175"/>
            <a:ext cx="1211263" cy="7080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</a:p>
        </p:txBody>
      </p:sp>
      <p:pic>
        <p:nvPicPr>
          <p:cNvPr id="3379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773238"/>
            <a:ext cx="8929688" cy="367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椭圆 6">
            <a:extLst>
              <a:ext uri="{FF2B5EF4-FFF2-40B4-BE49-F238E27FC236}"/>
            </a:extLst>
          </p:cNvPr>
          <p:cNvSpPr/>
          <p:nvPr/>
        </p:nvSpPr>
        <p:spPr>
          <a:xfrm>
            <a:off x="1187450" y="3144838"/>
            <a:ext cx="1584325" cy="57626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79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4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38" y="396875"/>
            <a:ext cx="1227137" cy="1231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187450" y="765175"/>
            <a:ext cx="1211263" cy="7080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</a:p>
        </p:txBody>
      </p:sp>
      <p:pic>
        <p:nvPicPr>
          <p:cNvPr id="3482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0" y="1628775"/>
            <a:ext cx="6051550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898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4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38" y="396875"/>
            <a:ext cx="1227137" cy="1231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187450" y="765175"/>
            <a:ext cx="1211263" cy="7080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</a:p>
        </p:txBody>
      </p:sp>
      <p:sp>
        <p:nvSpPr>
          <p:cNvPr id="35844" name="TextBox 2"/>
          <p:cNvSpPr txBox="1">
            <a:spLocks noChangeArrowheads="1"/>
          </p:cNvSpPr>
          <p:nvPr/>
        </p:nvSpPr>
        <p:spPr bwMode="auto">
          <a:xfrm>
            <a:off x="482600" y="1916113"/>
            <a:ext cx="83375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Clr>
                <a:srgbClr val="0066FF"/>
              </a:buClr>
              <a:buFont typeface="Wingdings" pitchFamily="2" charset="2"/>
              <a:buChar char="n"/>
            </a:pPr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方法</a:t>
            </a:r>
            <a:r>
              <a:rPr lang="en-US" altLang="zh-CN" sz="280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：启动</a:t>
            </a:r>
            <a:r>
              <a:rPr lang="en-US" altLang="zh-CN" sz="2800"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命令行工具，输入</a:t>
            </a:r>
            <a:r>
              <a:rPr lang="en-US" altLang="zh-CN" sz="2800">
                <a:latin typeface="微软雅黑" pitchFamily="34" charset="-122"/>
                <a:ea typeface="微软雅黑" pitchFamily="34" charset="-122"/>
              </a:rPr>
              <a:t>python</a:t>
            </a:r>
          </a:p>
        </p:txBody>
      </p:sp>
      <p:pic>
        <p:nvPicPr>
          <p:cNvPr id="35845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3357563"/>
            <a:ext cx="843756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555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4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38" y="396875"/>
            <a:ext cx="1227137" cy="1231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187450" y="765175"/>
            <a:ext cx="1211263" cy="7080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</a:p>
        </p:txBody>
      </p:sp>
      <p:sp>
        <p:nvSpPr>
          <p:cNvPr id="36868" name="TextBox 2"/>
          <p:cNvSpPr txBox="1">
            <a:spLocks noChangeArrowheads="1"/>
          </p:cNvSpPr>
          <p:nvPr/>
        </p:nvSpPr>
        <p:spPr bwMode="auto">
          <a:xfrm>
            <a:off x="482600" y="1916113"/>
            <a:ext cx="83375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Clr>
                <a:srgbClr val="0066FF"/>
              </a:buClr>
              <a:buFont typeface="Wingdings" pitchFamily="2" charset="2"/>
              <a:buChar char="n"/>
            </a:pPr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方法</a:t>
            </a:r>
            <a:r>
              <a:rPr lang="en-US" altLang="zh-CN" sz="280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：调用</a:t>
            </a:r>
            <a:r>
              <a:rPr lang="en-US" altLang="zh-CN" sz="2800">
                <a:latin typeface="微软雅黑" pitchFamily="34" charset="-122"/>
                <a:ea typeface="微软雅黑" pitchFamily="34" charset="-122"/>
              </a:rPr>
              <a:t>IDLE</a:t>
            </a:r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来启动</a:t>
            </a:r>
            <a:r>
              <a:rPr lang="en-US" altLang="zh-CN" sz="280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图形化运行环境</a:t>
            </a:r>
            <a:endParaRPr lang="en-US" altLang="zh-CN" sz="28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869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2924175"/>
            <a:ext cx="730885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34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5">
            <a:extLst>
              <a:ext uri="{FF2B5EF4-FFF2-40B4-BE49-F238E27FC236}">
                <a16:creationId xmlns="" xmlns:a16="http://schemas.microsoft.com/office/drawing/2014/main" id="{17573257-EB33-4BC2-80BE-75F4917BC86B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343454CA-69FF-4A65-A9DE-785D713C06CD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DA875992-025A-4272-9C15-C61B2D85B274}"/>
              </a:ext>
            </a:extLst>
          </p:cNvPr>
          <p:cNvSpPr/>
          <p:nvPr/>
        </p:nvSpPr>
        <p:spPr>
          <a:xfrm>
            <a:off x="339365" y="744753"/>
            <a:ext cx="497882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BE7EC052-5D42-4F5E-8894-EA2FCC937858}"/>
              </a:ext>
            </a:extLst>
          </p:cNvPr>
          <p:cNvSpPr/>
          <p:nvPr/>
        </p:nvSpPr>
        <p:spPr>
          <a:xfrm>
            <a:off x="1092563" y="2067270"/>
            <a:ext cx="3039615" cy="1615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语言介绍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版本介绍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环境安装与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D5217D95-C3EA-421E-8978-0E032EB40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242" y="3647550"/>
            <a:ext cx="3006286" cy="320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83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4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38" y="396875"/>
            <a:ext cx="1227137" cy="1231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187450" y="765175"/>
            <a:ext cx="1211263" cy="7080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</a:p>
        </p:txBody>
      </p:sp>
      <p:sp>
        <p:nvSpPr>
          <p:cNvPr id="37892" name="TextBox 2"/>
          <p:cNvSpPr txBox="1">
            <a:spLocks noChangeArrowheads="1"/>
          </p:cNvSpPr>
          <p:nvPr/>
        </p:nvSpPr>
        <p:spPr bwMode="auto">
          <a:xfrm>
            <a:off x="482600" y="1916113"/>
            <a:ext cx="833755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34290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1" algn="just" eaLnBrk="1" hangingPunct="1">
              <a:lnSpc>
                <a:spcPct val="200000"/>
              </a:lnSpc>
              <a:spcBef>
                <a:spcPct val="0"/>
              </a:spcBef>
              <a:buClr>
                <a:srgbClr val="0066FF"/>
              </a:buClr>
              <a:buFont typeface="Wingdings" pitchFamily="2" charset="2"/>
              <a:buChar char="n"/>
            </a:pPr>
            <a:r>
              <a:rPr lang="zh-CN" altLang="en-US">
                <a:latin typeface="微软雅黑" pitchFamily="34" charset="-122"/>
                <a:ea typeface="微软雅黑" pitchFamily="34" charset="-122"/>
              </a:rPr>
              <a:t>方法</a:t>
            </a:r>
            <a:r>
              <a:rPr lang="en-US" altLang="zh-CN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：按照语法格式编写代码，编写可以用任何文本编辑器，保存为文件。</a:t>
            </a:r>
            <a:endParaRPr lang="en-US" altLang="zh-CN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789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938588"/>
            <a:ext cx="3870325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6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4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38" y="396875"/>
            <a:ext cx="1227137" cy="1231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187450" y="765175"/>
            <a:ext cx="1211263" cy="7080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</a:p>
        </p:txBody>
      </p:sp>
      <p:sp>
        <p:nvSpPr>
          <p:cNvPr id="38916" name="TextBox 2"/>
          <p:cNvSpPr txBox="1">
            <a:spLocks noChangeArrowheads="1"/>
          </p:cNvSpPr>
          <p:nvPr/>
        </p:nvSpPr>
        <p:spPr bwMode="auto">
          <a:xfrm>
            <a:off x="482600" y="1916113"/>
            <a:ext cx="833755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34290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1" algn="just" eaLnBrk="1" hangingPunct="1">
              <a:lnSpc>
                <a:spcPct val="200000"/>
              </a:lnSpc>
              <a:spcBef>
                <a:spcPct val="0"/>
              </a:spcBef>
              <a:buClr>
                <a:srgbClr val="0066FF"/>
              </a:buClr>
              <a:buFont typeface="Wingdings" pitchFamily="2" charset="2"/>
              <a:buChar char="n"/>
            </a:pPr>
            <a:r>
              <a:rPr lang="zh-CN" altLang="en-US">
                <a:latin typeface="微软雅黑" pitchFamily="34" charset="-122"/>
                <a:ea typeface="微软雅黑" pitchFamily="34" charset="-122"/>
              </a:rPr>
              <a:t>方法</a:t>
            </a:r>
            <a:r>
              <a:rPr lang="en-US" altLang="zh-CN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：打开</a:t>
            </a:r>
            <a:r>
              <a:rPr lang="en-US" altLang="zh-CN">
                <a:latin typeface="微软雅黑" pitchFamily="34" charset="-122"/>
                <a:ea typeface="微软雅黑" pitchFamily="34" charset="-122"/>
              </a:rPr>
              <a:t>IDLE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，点击</a:t>
            </a:r>
            <a:r>
              <a:rPr lang="en-US" altLang="zh-CN">
                <a:latin typeface="微软雅黑" pitchFamily="34" charset="-122"/>
                <a:ea typeface="微软雅黑" pitchFamily="34" charset="-122"/>
              </a:rPr>
              <a:t>Ctrl+N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打开一个新窗口，输入语句并保存，使用快键建</a:t>
            </a:r>
            <a:r>
              <a:rPr lang="en-US" altLang="zh-CN">
                <a:latin typeface="微软雅黑" pitchFamily="34" charset="-122"/>
                <a:ea typeface="微软雅黑" pitchFamily="34" charset="-122"/>
              </a:rPr>
              <a:t>F5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即可运行该程序</a:t>
            </a:r>
            <a:endParaRPr lang="en-US" altLang="zh-CN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531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4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38" y="396875"/>
            <a:ext cx="1227137" cy="1231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187450" y="765175"/>
            <a:ext cx="1211263" cy="7080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</a:p>
        </p:txBody>
      </p:sp>
      <p:sp>
        <p:nvSpPr>
          <p:cNvPr id="39940" name="TextBox 2"/>
          <p:cNvSpPr txBox="1">
            <a:spLocks noChangeArrowheads="1"/>
          </p:cNvSpPr>
          <p:nvPr/>
        </p:nvSpPr>
        <p:spPr bwMode="auto">
          <a:xfrm>
            <a:off x="482600" y="1916113"/>
            <a:ext cx="833755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34290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1" algn="just" eaLnBrk="1" hangingPunct="1">
              <a:lnSpc>
                <a:spcPct val="200000"/>
              </a:lnSpc>
              <a:spcBef>
                <a:spcPct val="0"/>
              </a:spcBef>
              <a:buClr>
                <a:srgbClr val="0066FF"/>
              </a:buClr>
              <a:buFont typeface="Wingdings" pitchFamily="2" charset="2"/>
              <a:buChar char="n"/>
            </a:pPr>
            <a:r>
              <a:rPr lang="zh-CN" altLang="en-US">
                <a:latin typeface="微软雅黑" pitchFamily="34" charset="-122"/>
                <a:ea typeface="微软雅黑" pitchFamily="34" charset="-122"/>
              </a:rPr>
              <a:t>方法</a:t>
            </a:r>
            <a:r>
              <a:rPr lang="en-US" altLang="zh-CN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：将</a:t>
            </a:r>
            <a:r>
              <a:rPr lang="en-US" altLang="zh-CN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集成到</a:t>
            </a:r>
            <a:r>
              <a:rPr lang="en-US" altLang="zh-CN"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等面向较大规模项目开发的集成开发环境中</a:t>
            </a:r>
            <a:endParaRPr lang="en-US" altLang="zh-CN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996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4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38" y="396875"/>
            <a:ext cx="1227137" cy="1231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187450" y="765175"/>
            <a:ext cx="2497138" cy="7080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</a:p>
        </p:txBody>
      </p:sp>
      <p:sp>
        <p:nvSpPr>
          <p:cNvPr id="40964" name="TextBox 2"/>
          <p:cNvSpPr txBox="1">
            <a:spLocks noChangeArrowheads="1"/>
          </p:cNvSpPr>
          <p:nvPr/>
        </p:nvSpPr>
        <p:spPr bwMode="auto">
          <a:xfrm>
            <a:off x="468313" y="1700213"/>
            <a:ext cx="8280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1" algn="just" eaLnBrk="1" hangingPunct="1">
              <a:lnSpc>
                <a:spcPct val="200000"/>
              </a:lnSpc>
              <a:spcBef>
                <a:spcPct val="0"/>
              </a:spcBef>
              <a:buClr>
                <a:srgbClr val="0066FF"/>
              </a:buClr>
              <a:buFontTx/>
              <a:buNone/>
            </a:pPr>
            <a:r>
              <a:rPr lang="zh-CN" altLang="en-US">
                <a:latin typeface="微软雅黑" pitchFamily="34" charset="-122"/>
                <a:ea typeface="微软雅黑" pitchFamily="34" charset="-122"/>
              </a:rPr>
              <a:t>采用上述某个方法，执行：</a:t>
            </a:r>
            <a:endParaRPr lang="en-US" altLang="zh-CN">
              <a:latin typeface="微软雅黑" pitchFamily="34" charset="-122"/>
              <a:ea typeface="微软雅黑" pitchFamily="34" charset="-122"/>
            </a:endParaRPr>
          </a:p>
          <a:p>
            <a:pPr lvl="2" algn="just" eaLnBrk="1" hangingPunct="1">
              <a:lnSpc>
                <a:spcPct val="150000"/>
              </a:lnSpc>
              <a:spcBef>
                <a:spcPct val="0"/>
              </a:spcBef>
              <a:buClr>
                <a:srgbClr val="0066FF"/>
              </a:buClr>
              <a:buFontTx/>
              <a:buNone/>
            </a:pPr>
            <a:endParaRPr lang="en-US" altLang="zh-CN" sz="2800">
              <a:latin typeface="Courier New" pitchFamily="49" charset="0"/>
              <a:ea typeface="Tahoma" pitchFamily="34" charset="0"/>
              <a:cs typeface="Courier New" pitchFamily="49" charset="0"/>
            </a:endParaRPr>
          </a:p>
        </p:txBody>
      </p:sp>
      <p:pic>
        <p:nvPicPr>
          <p:cNvPr id="4096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0" y="3117850"/>
            <a:ext cx="4435475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496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6498ED10-5684-41BD-A4D6-A79DD32E5280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6CDFA01-09A7-4257-B0AE-FBF83D3E0B45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E5E579E-FF46-4287-8F77-91ABB5E04E33}"/>
              </a:ext>
            </a:extLst>
          </p:cNvPr>
          <p:cNvSpPr/>
          <p:nvPr/>
        </p:nvSpPr>
        <p:spPr>
          <a:xfrm>
            <a:off x="339365" y="744753"/>
            <a:ext cx="497882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常用开发环境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191B3798-EAFF-4F97-8402-852DE7A45C2F}"/>
              </a:ext>
            </a:extLst>
          </p:cNvPr>
          <p:cNvSpPr/>
          <p:nvPr/>
        </p:nvSpPr>
        <p:spPr>
          <a:xfrm>
            <a:off x="777918" y="1515656"/>
            <a:ext cx="6999506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+mn-ea"/>
                <a:sym typeface="+mn-ea"/>
              </a:rPr>
              <a:t>常用开发环境：</a:t>
            </a:r>
            <a:endParaRPr lang="zh-CN" altLang="en-US" sz="2200" dirty="0">
              <a:latin typeface="+mn-ea"/>
            </a:endParaRPr>
          </a:p>
          <a:p>
            <a:pPr marL="342900" indent="342900">
              <a:lnSpc>
                <a:spcPct val="1500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sym typeface="+mn-ea"/>
              </a:rPr>
              <a:t>PyCharm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+mn-ea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sym typeface="+mn-ea"/>
              </a:rPr>
              <a:t/>
            </a:r>
            <a:br>
              <a:rPr lang="en-US" altLang="zh-CN" sz="2000" dirty="0" smtClean="0">
                <a:solidFill>
                  <a:srgbClr val="FF0000"/>
                </a:solidFill>
                <a:latin typeface="+mn-ea"/>
                <a:sym typeface="+mn-ea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+mn-ea"/>
                <a:sym typeface="+mn-ea"/>
              </a:rPr>
              <a:t>https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+mn-ea"/>
              </a:rPr>
              <a:t>://www.jetbrains.com/pycharm/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342900" indent="342900">
              <a:lnSpc>
                <a:spcPct val="1500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+mn-ea"/>
                <a:sym typeface="+mn-ea"/>
              </a:rPr>
              <a:t>wingIDE</a:t>
            </a:r>
            <a:endParaRPr lang="en-US" altLang="zh-CN" sz="2000" dirty="0">
              <a:latin typeface="+mn-ea"/>
            </a:endParaRPr>
          </a:p>
          <a:p>
            <a:pPr marL="342900" indent="342900">
              <a:lnSpc>
                <a:spcPct val="1500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  <a:sym typeface="+mn-ea"/>
              </a:rPr>
              <a:t>Eric</a:t>
            </a:r>
            <a:endParaRPr lang="en-US" altLang="zh-CN" sz="2000" dirty="0">
              <a:latin typeface="+mn-ea"/>
            </a:endParaRPr>
          </a:p>
          <a:p>
            <a:pPr marL="342900" indent="342900">
              <a:lnSpc>
                <a:spcPct val="1500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+mn-ea"/>
                <a:sym typeface="+mn-ea"/>
              </a:rPr>
              <a:t>PythonWin</a:t>
            </a:r>
            <a:endParaRPr lang="en-US" altLang="zh-CN" sz="2000" dirty="0">
              <a:latin typeface="+mn-ea"/>
            </a:endParaRPr>
          </a:p>
          <a:p>
            <a:pPr marL="342900" indent="342900">
              <a:lnSpc>
                <a:spcPct val="1500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sym typeface="+mn-ea"/>
              </a:rPr>
              <a:t>Anaconda3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sym typeface="+mn-ea"/>
              </a:rPr>
              <a:t>（内含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+mn-ea"/>
              </a:rPr>
              <a:t>Jupyter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sym typeface="+mn-ea"/>
              </a:rPr>
              <a:t>和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+mn-ea"/>
              </a:rPr>
              <a:t>Spyder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sym typeface="+mn-ea"/>
              </a:rPr>
              <a:t>）：https://www.anaconda.com/download</a:t>
            </a:r>
          </a:p>
          <a:p>
            <a:pPr marL="342900" indent="342900">
              <a:lnSpc>
                <a:spcPct val="1500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altLang="en-US" sz="2000" dirty="0" err="1">
                <a:latin typeface="+mn-ea"/>
                <a:sym typeface="+mn-ea"/>
              </a:rPr>
              <a:t>zwPython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5585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6498ED10-5684-41BD-A4D6-A79DD32E5280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6CDFA01-09A7-4257-B0AE-FBF83D3E0B45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191B3798-EAFF-4F97-8402-852DE7A45C2F}"/>
              </a:ext>
            </a:extLst>
          </p:cNvPr>
          <p:cNvSpPr/>
          <p:nvPr/>
        </p:nvSpPr>
        <p:spPr>
          <a:xfrm>
            <a:off x="777918" y="1515656"/>
            <a:ext cx="699950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sym typeface="+mn-ea"/>
              </a:rPr>
              <a:t>安装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sym typeface="+mn-ea"/>
              </a:rPr>
              <a:t>Python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sym typeface="+mn-ea"/>
              </a:rPr>
              <a:t>安装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sym typeface="+mn-ea"/>
              </a:rPr>
              <a:t>Pycharm</a:t>
            </a:r>
            <a:endParaRPr lang="en-US" altLang="zh-CN" sz="2000" dirty="0" smtClean="0">
              <a:solidFill>
                <a:srgbClr val="FF0000"/>
              </a:solidFill>
              <a:latin typeface="+mn-ea"/>
              <a:sym typeface="+mn-ea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sym typeface="+mn-ea"/>
              </a:rPr>
              <a:t>在交互模式、脚本模式和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sym typeface="+mn-ea"/>
              </a:rPr>
              <a:t>Pycharm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sym typeface="+mn-ea"/>
              </a:rPr>
              <a:t>中运行“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sym typeface="+mn-ea"/>
              </a:rPr>
              <a:t>Hello World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sym typeface="+mn-ea"/>
              </a:rPr>
              <a:t>”</a:t>
            </a:r>
            <a:endParaRPr lang="en-US" altLang="zh-CN" sz="2000" dirty="0" smtClean="0">
              <a:solidFill>
                <a:srgbClr val="FF0000"/>
              </a:solidFill>
              <a:latin typeface="+mn-ea"/>
              <a:sym typeface="+mn-ea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3252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857251"/>
            <a:ext cx="9144000" cy="706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1"/>
            <a:ext cx="9144000" cy="60007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66860" y="2311577"/>
            <a:ext cx="4810280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7200" i="1" dirty="0">
                <a:latin typeface="Forte" panose="03060902040502070203" pitchFamily="66" charset="0"/>
              </a:rPr>
              <a:t>谢  谢！</a:t>
            </a:r>
          </a:p>
        </p:txBody>
      </p:sp>
    </p:spTree>
    <p:extLst>
      <p:ext uri="{BB962C8B-B14F-4D97-AF65-F5344CB8AC3E}">
        <p14:creationId xmlns:p14="http://schemas.microsoft.com/office/powerpoint/2010/main" val="295529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6498ED10-5684-41BD-A4D6-A79DD32E5280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6CDFA01-09A7-4257-B0AE-FBF83D3E0B45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E5E579E-FF46-4287-8F77-91ABB5E04E33}"/>
              </a:ext>
            </a:extLst>
          </p:cNvPr>
          <p:cNvSpPr/>
          <p:nvPr/>
        </p:nvSpPr>
        <p:spPr>
          <a:xfrm>
            <a:off x="339365" y="744753"/>
            <a:ext cx="497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191B3798-EAFF-4F97-8402-852DE7A45C2F}"/>
              </a:ext>
            </a:extLst>
          </p:cNvPr>
          <p:cNvSpPr/>
          <p:nvPr/>
        </p:nvSpPr>
        <p:spPr>
          <a:xfrm>
            <a:off x="339365" y="1596394"/>
            <a:ext cx="6999506" cy="54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</a:pPr>
            <a:r>
              <a:rPr lang="zh-CN" altLang="en-US" sz="2200">
                <a:latin typeface="+mn-ea"/>
                <a:sym typeface="+mn-ea"/>
              </a:rPr>
              <a:t>越来越火的语言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20" y="2395331"/>
            <a:ext cx="4001458" cy="2552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303643" y="2385281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是</a:t>
            </a:r>
            <a:r>
              <a:rPr lang="zh-CN" altLang="en-US" dirty="0"/>
              <a:t>一种面向对象的解释型计算机程序设计语言，由荷兰人</a:t>
            </a:r>
            <a:r>
              <a:rPr lang="en-US" altLang="zh-CN" dirty="0" err="1"/>
              <a:t>GuidovanRossum</a:t>
            </a:r>
            <a:r>
              <a:rPr lang="zh-CN" altLang="en-US" dirty="0"/>
              <a:t>于</a:t>
            </a:r>
            <a:r>
              <a:rPr lang="en-US" altLang="zh-CN" dirty="0"/>
              <a:t>1989</a:t>
            </a:r>
            <a:r>
              <a:rPr lang="zh-CN" altLang="en-US" dirty="0"/>
              <a:t>年发明，第一个公开发行版发行于</a:t>
            </a:r>
            <a:r>
              <a:rPr lang="en-US" altLang="zh-CN" dirty="0"/>
              <a:t>1991</a:t>
            </a:r>
            <a:r>
              <a:rPr lang="zh-CN" altLang="en-US" dirty="0"/>
              <a:t>年。</a:t>
            </a:r>
          </a:p>
          <a:p>
            <a:endParaRPr lang="zh-CN" altLang="en-US" dirty="0"/>
          </a:p>
          <a:p>
            <a:r>
              <a:rPr lang="en-US" altLang="zh-CN" dirty="0" smtClean="0"/>
              <a:t>Python</a:t>
            </a:r>
            <a:r>
              <a:rPr lang="zh-CN" altLang="en-US" dirty="0"/>
              <a:t>是纯粹的自由软件，源代码和解释器</a:t>
            </a:r>
            <a:r>
              <a:rPr lang="en-US" altLang="zh-CN" dirty="0" err="1"/>
              <a:t>CPython</a:t>
            </a:r>
            <a:r>
              <a:rPr lang="zh-CN" altLang="en-US" dirty="0"/>
              <a:t>遵循</a:t>
            </a:r>
            <a:r>
              <a:rPr lang="en-US" altLang="zh-CN" dirty="0" smtClean="0"/>
              <a:t>GPL</a:t>
            </a:r>
            <a:r>
              <a:rPr lang="zh-CN" altLang="en-US" dirty="0" smtClean="0"/>
              <a:t>协议</a:t>
            </a:r>
            <a:r>
              <a:rPr lang="zh-CN" altLang="en-US" dirty="0"/>
              <a:t>。</a:t>
            </a:r>
            <a:r>
              <a:rPr lang="en-US" altLang="zh-CN" dirty="0"/>
              <a:t>Python</a:t>
            </a:r>
            <a:r>
              <a:rPr lang="zh-CN" altLang="en-US" dirty="0"/>
              <a:t>语法简洁清晰，特色之一是强制用空白符（</a:t>
            </a:r>
            <a:r>
              <a:rPr lang="en-US" altLang="zh-CN" dirty="0"/>
              <a:t>whitespace</a:t>
            </a:r>
            <a:r>
              <a:rPr lang="zh-CN" altLang="en-US" dirty="0"/>
              <a:t>）作为语句缩进。</a:t>
            </a:r>
          </a:p>
        </p:txBody>
      </p:sp>
    </p:spTree>
    <p:extLst>
      <p:ext uri="{BB962C8B-B14F-4D97-AF65-F5344CB8AC3E}">
        <p14:creationId xmlns:p14="http://schemas.microsoft.com/office/powerpoint/2010/main" val="3708706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6498ED10-5684-41BD-A4D6-A79DD32E5280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6CDFA01-09A7-4257-B0AE-FBF83D3E0B45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E5E579E-FF46-4287-8F77-91ABB5E04E33}"/>
              </a:ext>
            </a:extLst>
          </p:cNvPr>
          <p:cNvSpPr/>
          <p:nvPr/>
        </p:nvSpPr>
        <p:spPr>
          <a:xfrm>
            <a:off x="339365" y="744753"/>
            <a:ext cx="497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9201E25-1F51-449A-90E7-385D6AEC0AEA}"/>
              </a:ext>
            </a:extLst>
          </p:cNvPr>
          <p:cNvSpPr/>
          <p:nvPr/>
        </p:nvSpPr>
        <p:spPr>
          <a:xfrm>
            <a:off x="482635" y="1821776"/>
            <a:ext cx="7797205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+mn-ea"/>
                <a:sym typeface="+mn-ea"/>
              </a:rPr>
              <a:t>Web</a:t>
            </a:r>
            <a:r>
              <a:rPr lang="zh-CN" altLang="en-US" sz="2000" dirty="0" smtClean="0">
                <a:latin typeface="+mn-ea"/>
                <a:sym typeface="+mn-ea"/>
              </a:rPr>
              <a:t>应用开发</a:t>
            </a:r>
            <a:endParaRPr lang="en-US" altLang="zh-CN" sz="2000" dirty="0" smtClean="0">
              <a:latin typeface="+mn-ea"/>
              <a:sym typeface="+mn-ea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  <a:sym typeface="+mn-ea"/>
              </a:rPr>
              <a:t>自动化</a:t>
            </a:r>
            <a:r>
              <a:rPr lang="zh-CN" altLang="en-US" sz="2000" dirty="0">
                <a:latin typeface="+mn-ea"/>
                <a:sym typeface="+mn-ea"/>
              </a:rPr>
              <a:t>运</a:t>
            </a:r>
            <a:r>
              <a:rPr lang="zh-CN" altLang="en-US" sz="2000" dirty="0" smtClean="0">
                <a:latin typeface="+mn-ea"/>
                <a:sym typeface="+mn-ea"/>
              </a:rPr>
              <a:t>维</a:t>
            </a:r>
            <a:endParaRPr lang="en-US" altLang="zh-CN" sz="2000" dirty="0">
              <a:latin typeface="+mn-ea"/>
              <a:sym typeface="+mn-ea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sym typeface="+mn-ea"/>
              </a:rPr>
              <a:t>人工智能</a:t>
            </a:r>
            <a:r>
              <a:rPr lang="zh-CN" altLang="en-US" sz="2000" dirty="0" smtClean="0">
                <a:latin typeface="+mn-ea"/>
                <a:sym typeface="+mn-ea"/>
              </a:rPr>
              <a:t>领域</a:t>
            </a:r>
            <a:endParaRPr lang="en-US" altLang="zh-CN" sz="2000" dirty="0" smtClean="0">
              <a:latin typeface="+mn-ea"/>
              <a:sym typeface="+mn-ea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sym typeface="+mn-ea"/>
              </a:rPr>
              <a:t>网路</a:t>
            </a:r>
            <a:r>
              <a:rPr lang="zh-CN" altLang="en-US" sz="2000" dirty="0" smtClean="0">
                <a:latin typeface="+mn-ea"/>
                <a:sym typeface="+mn-ea"/>
              </a:rPr>
              <a:t>爬虫</a:t>
            </a:r>
            <a:endParaRPr lang="en-US" altLang="zh-CN" sz="2000" dirty="0" smtClean="0">
              <a:latin typeface="+mn-ea"/>
              <a:sym typeface="+mn-ea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sym typeface="+mn-ea"/>
              </a:rPr>
              <a:t>科学</a:t>
            </a:r>
            <a:r>
              <a:rPr lang="zh-CN" altLang="en-US" sz="2000" dirty="0" smtClean="0">
                <a:latin typeface="+mn-ea"/>
                <a:sym typeface="+mn-ea"/>
              </a:rPr>
              <a:t>计算</a:t>
            </a:r>
            <a:endParaRPr lang="en-US" altLang="zh-CN" sz="2000" dirty="0" smtClean="0">
              <a:latin typeface="+mn-ea"/>
              <a:sym typeface="+mn-ea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  <a:sym typeface="+mn-ea"/>
              </a:rPr>
              <a:t>游戏开发</a:t>
            </a:r>
            <a:endParaRPr lang="en-US" altLang="zh-CN" sz="2000" dirty="0">
              <a:latin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2214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6498ED10-5684-41BD-A4D6-A79DD32E5280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6CDFA01-09A7-4257-B0AE-FBF83D3E0B45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E5E579E-FF46-4287-8F77-91ABB5E04E33}"/>
              </a:ext>
            </a:extLst>
          </p:cNvPr>
          <p:cNvSpPr/>
          <p:nvPr/>
        </p:nvSpPr>
        <p:spPr>
          <a:xfrm>
            <a:off x="339365" y="744753"/>
            <a:ext cx="497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="" xmlns:a16="http://schemas.microsoft.com/office/drawing/2014/main" id="{A16B64FE-8E08-44A5-8E55-FA93008A4A65}"/>
              </a:ext>
            </a:extLst>
          </p:cNvPr>
          <p:cNvGrpSpPr/>
          <p:nvPr/>
        </p:nvGrpSpPr>
        <p:grpSpPr>
          <a:xfrm>
            <a:off x="1176866" y="2455931"/>
            <a:ext cx="6798734" cy="3141305"/>
            <a:chOff x="523875" y="1700808"/>
            <a:chExt cx="8096250" cy="3810000"/>
          </a:xfrm>
        </p:grpSpPr>
        <p:pic>
          <p:nvPicPr>
            <p:cNvPr id="14" name="Picture 2" descr="Image result for guido van rossum python">
              <a:extLst>
                <a:ext uri="{FF2B5EF4-FFF2-40B4-BE49-F238E27FC236}">
                  <a16:creationId xmlns="" xmlns:a16="http://schemas.microsoft.com/office/drawing/2014/main" id="{6943D689-FB97-47F2-8146-9A12A0F3E8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75" y="1700808"/>
              <a:ext cx="809625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9">
              <a:extLst>
                <a:ext uri="{FF2B5EF4-FFF2-40B4-BE49-F238E27FC236}">
                  <a16:creationId xmlns="" xmlns:a16="http://schemas.microsoft.com/office/drawing/2014/main" id="{7E46DA01-AA66-49A8-BDF9-24742EE47DC1}"/>
                </a:ext>
              </a:extLst>
            </p:cNvPr>
            <p:cNvSpPr/>
            <p:nvPr/>
          </p:nvSpPr>
          <p:spPr bwMode="auto">
            <a:xfrm>
              <a:off x="7020272" y="5085184"/>
              <a:ext cx="1512168" cy="360040"/>
            </a:xfrm>
            <a:prstGeom prst="rect">
              <a:avLst/>
            </a:prstGeom>
            <a:solidFill>
              <a:srgbClr val="0A0A0A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FD0EA2C-B249-43CE-93FC-B78934CBB28A}"/>
              </a:ext>
            </a:extLst>
          </p:cNvPr>
          <p:cNvSpPr/>
          <p:nvPr/>
        </p:nvSpPr>
        <p:spPr>
          <a:xfrm>
            <a:off x="482637" y="1596394"/>
            <a:ext cx="6856233" cy="54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</a:pPr>
            <a:r>
              <a:rPr lang="zh-CN" altLang="en-US" sz="2200">
                <a:latin typeface="+mn-ea"/>
                <a:sym typeface="+mn-ea"/>
              </a:rPr>
              <a:t>为什么选择</a:t>
            </a:r>
            <a:r>
              <a:rPr lang="en-US" altLang="zh-CN" sz="2200">
                <a:latin typeface="+mn-ea"/>
                <a:sym typeface="+mn-ea"/>
              </a:rPr>
              <a:t>Python</a:t>
            </a:r>
            <a:r>
              <a:rPr lang="zh-CN" altLang="en-US" sz="2200">
                <a:latin typeface="+mn-ea"/>
                <a:sym typeface="+mn-ea"/>
              </a:rPr>
              <a:t>语言</a:t>
            </a:r>
            <a:endParaRPr lang="en-US" altLang="zh-CN" sz="2000">
              <a:latin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101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6498ED10-5684-41BD-A4D6-A79DD32E5280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6CDFA01-09A7-4257-B0AE-FBF83D3E0B45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E5E579E-FF46-4287-8F77-91ABB5E04E33}"/>
              </a:ext>
            </a:extLst>
          </p:cNvPr>
          <p:cNvSpPr/>
          <p:nvPr/>
        </p:nvSpPr>
        <p:spPr>
          <a:xfrm>
            <a:off x="339365" y="744753"/>
            <a:ext cx="497882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CF210281-B73D-4C96-9CA0-7DFBAEE56682}"/>
              </a:ext>
            </a:extLst>
          </p:cNvPr>
          <p:cNvSpPr/>
          <p:nvPr/>
        </p:nvSpPr>
        <p:spPr>
          <a:xfrm>
            <a:off x="482637" y="1596394"/>
            <a:ext cx="6856233" cy="54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</a:pPr>
            <a:r>
              <a:rPr lang="en-US" altLang="zh-CN" sz="2200">
                <a:latin typeface="+mn-ea"/>
                <a:sym typeface="+mn-ea"/>
              </a:rPr>
              <a:t>Python</a:t>
            </a:r>
            <a:r>
              <a:rPr lang="zh-CN" altLang="en-US" sz="2200">
                <a:latin typeface="+mn-ea"/>
                <a:sym typeface="+mn-ea"/>
              </a:rPr>
              <a:t>语言特点</a:t>
            </a:r>
            <a:endParaRPr lang="en-US" altLang="zh-CN" sz="2000">
              <a:latin typeface="+mn-ea"/>
              <a:sym typeface="+mn-ea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="" xmlns:a16="http://schemas.microsoft.com/office/drawing/2014/main" id="{E0D447B4-6D74-44D7-A10B-CE915F9BAE00}"/>
              </a:ext>
            </a:extLst>
          </p:cNvPr>
          <p:cNvSpPr txBox="1">
            <a:spLocks/>
          </p:cNvSpPr>
          <p:nvPr/>
        </p:nvSpPr>
        <p:spPr>
          <a:xfrm>
            <a:off x="339365" y="2286740"/>
            <a:ext cx="8573522" cy="364178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语法简洁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实现相同功能，代码量仅相当于其他语言的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1/10~1/5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跨平台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  可用于大部分操作系统、集群、服务器，甚至小设备（如：树莓派）上。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可扩展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   可与其他编程语言集成，如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开放源码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和大部分支持库及工具都是开源的。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多用途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  可用于快速、交互式代码开发，也可用于构建大型应用程序，如科学计算、数据处理、人工智能等。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类库丰富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除了自身提供的几百个内置库，开源社区还贡献了十几万个第三方库，拥有良好的编程生态。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0894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6498ED10-5684-41BD-A4D6-A79DD32E5280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6CDFA01-09A7-4257-B0AE-FBF83D3E0B45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E5E579E-FF46-4287-8F77-91ABB5E04E33}"/>
              </a:ext>
            </a:extLst>
          </p:cNvPr>
          <p:cNvSpPr/>
          <p:nvPr/>
        </p:nvSpPr>
        <p:spPr>
          <a:xfrm>
            <a:off x="339365" y="744753"/>
            <a:ext cx="497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DBD154C-EEB7-4596-B335-1DB9A561F54F}"/>
              </a:ext>
            </a:extLst>
          </p:cNvPr>
          <p:cNvSpPr/>
          <p:nvPr/>
        </p:nvSpPr>
        <p:spPr>
          <a:xfrm>
            <a:off x="482637" y="1596394"/>
            <a:ext cx="7867543" cy="54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</a:pPr>
            <a:r>
              <a:rPr lang="zh-CN" altLang="en-US" sz="2200">
                <a:latin typeface="+mn-ea"/>
                <a:sym typeface="+mn-ea"/>
              </a:rPr>
              <a:t>回顾</a:t>
            </a:r>
            <a:endParaRPr lang="en-US" altLang="zh-CN" sz="2200">
              <a:latin typeface="+mn-ea"/>
              <a:sym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ADBDF9BF-0E6B-4936-86DB-8A0DF29EBB0D}"/>
              </a:ext>
            </a:extLst>
          </p:cNvPr>
          <p:cNvSpPr/>
          <p:nvPr/>
        </p:nvSpPr>
        <p:spPr>
          <a:xfrm>
            <a:off x="4110889" y="1950074"/>
            <a:ext cx="1467068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en-US" sz="2000">
                <a:latin typeface="+mn-ea"/>
                <a:sym typeface="+mn-ea"/>
              </a:rPr>
              <a:t>编译型语言</a:t>
            </a:r>
            <a:endParaRPr lang="en-US" altLang="zh-CN" sz="2000">
              <a:latin typeface="+mn-ea"/>
              <a:sym typeface="+mn-ea"/>
            </a:endParaRPr>
          </a:p>
          <a:p>
            <a:pPr algn="ctr"/>
            <a:r>
              <a:rPr lang="zh-CN" altLang="en-US" sz="1600">
                <a:solidFill>
                  <a:srgbClr val="7030A0"/>
                </a:solidFill>
                <a:latin typeface="+mn-ea"/>
                <a:sym typeface="+mn-ea"/>
              </a:rPr>
              <a:t>源代码</a:t>
            </a:r>
            <a:endParaRPr lang="zh-CN" altLang="en-US" sz="1600">
              <a:solidFill>
                <a:srgbClr val="7030A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34643921-E9BB-477E-9C8B-25B7717D79D4}"/>
              </a:ext>
            </a:extLst>
          </p:cNvPr>
          <p:cNvSpPr/>
          <p:nvPr/>
        </p:nvSpPr>
        <p:spPr>
          <a:xfrm>
            <a:off x="4367369" y="2916313"/>
            <a:ext cx="954107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000">
                <a:latin typeface="+mn-ea"/>
                <a:sym typeface="+mn-ea"/>
              </a:rPr>
              <a:t>编译器</a:t>
            </a:r>
            <a:endParaRPr lang="zh-CN" altLang="en-US" sz="2000"/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63AF47EA-C027-4ED8-868B-B1A0E054CF7D}"/>
              </a:ext>
            </a:extLst>
          </p:cNvPr>
          <p:cNvSpPr/>
          <p:nvPr/>
        </p:nvSpPr>
        <p:spPr>
          <a:xfrm>
            <a:off x="3816736" y="3676523"/>
            <a:ext cx="205537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7030A0"/>
                </a:solidFill>
                <a:latin typeface="+mn-ea"/>
                <a:sym typeface="+mn-ea"/>
              </a:rPr>
              <a:t>最终可执行文件 </a:t>
            </a:r>
            <a:endParaRPr lang="zh-CN" altLang="en-US" sz="2000" b="1">
              <a:solidFill>
                <a:srgbClr val="7030A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ACB1B7DF-E107-4EBC-A578-3A3D6E19BB98}"/>
              </a:ext>
            </a:extLst>
          </p:cNvPr>
          <p:cNvSpPr/>
          <p:nvPr/>
        </p:nvSpPr>
        <p:spPr>
          <a:xfrm>
            <a:off x="6838049" y="1949502"/>
            <a:ext cx="1562361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>
                <a:latin typeface="+mn-ea"/>
                <a:sym typeface="+mn-ea"/>
              </a:rPr>
              <a:t>解释型语言</a:t>
            </a:r>
            <a:endParaRPr lang="en-US" altLang="zh-CN" sz="2000">
              <a:latin typeface="+mn-ea"/>
              <a:sym typeface="+mn-ea"/>
            </a:endParaRPr>
          </a:p>
          <a:p>
            <a:pPr algn="ctr"/>
            <a:r>
              <a:rPr lang="zh-CN" altLang="en-US" sz="1600">
                <a:solidFill>
                  <a:srgbClr val="7030A0"/>
                </a:solidFill>
                <a:latin typeface="+mn-ea"/>
                <a:sym typeface="+mn-ea"/>
              </a:rPr>
              <a:t>源代码</a:t>
            </a:r>
            <a:r>
              <a:rPr lang="zh-CN" altLang="en-US" sz="2000">
                <a:latin typeface="+mn-ea"/>
                <a:sym typeface="+mn-ea"/>
              </a:rPr>
              <a:t> </a:t>
            </a:r>
            <a:endParaRPr lang="zh-CN" altLang="en-US" sz="2000"/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7772EABA-904F-4DB0-A548-2BE8C253F9FA}"/>
              </a:ext>
            </a:extLst>
          </p:cNvPr>
          <p:cNvSpPr/>
          <p:nvPr/>
        </p:nvSpPr>
        <p:spPr>
          <a:xfrm>
            <a:off x="6838050" y="3134334"/>
            <a:ext cx="1562362" cy="892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>
                <a:latin typeface="+mn-ea"/>
                <a:sym typeface="+mn-ea"/>
              </a:rPr>
              <a:t>解释器</a:t>
            </a:r>
            <a:endParaRPr lang="en-US" altLang="zh-CN" sz="2000">
              <a:latin typeface="+mn-ea"/>
              <a:sym typeface="+mn-ea"/>
            </a:endParaRPr>
          </a:p>
          <a:p>
            <a:pPr algn="ctr"/>
            <a:r>
              <a:rPr lang="zh-CN" altLang="en-US" sz="1600">
                <a:solidFill>
                  <a:srgbClr val="7030A0"/>
                </a:solidFill>
                <a:latin typeface="+mn-ea"/>
                <a:sym typeface="+mn-ea"/>
              </a:rPr>
              <a:t>逐行解释每一句源代码 </a:t>
            </a:r>
            <a:endParaRPr lang="zh-CN" altLang="en-US" sz="1600">
              <a:solidFill>
                <a:srgbClr val="7030A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8DC5658D-C3C9-409F-9559-90E523BF4655}"/>
              </a:ext>
            </a:extLst>
          </p:cNvPr>
          <p:cNvSpPr/>
          <p:nvPr/>
        </p:nvSpPr>
        <p:spPr>
          <a:xfrm>
            <a:off x="3545433" y="4593189"/>
            <a:ext cx="5196628" cy="7848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SzPct val="90000"/>
            </a:pPr>
            <a:r>
              <a:rPr lang="zh-CN" altLang="en-US" sz="2000">
                <a:latin typeface="+mn-ea"/>
                <a:sym typeface="+mn-ea"/>
              </a:rPr>
              <a:t>操作系统</a:t>
            </a:r>
            <a:endParaRPr lang="en-US" altLang="zh-CN" sz="2000">
              <a:latin typeface="+mn-ea"/>
              <a:sym typeface="+mn-ea"/>
            </a:endParaRPr>
          </a:p>
          <a:p>
            <a:pPr algn="ctr">
              <a:spcAft>
                <a:spcPts val="600"/>
              </a:spcAft>
              <a:buSzPct val="90000"/>
            </a:pPr>
            <a:r>
              <a:rPr lang="zh-CN" altLang="en-US" sz="2000">
                <a:latin typeface="+mn-ea"/>
                <a:sym typeface="+mn-ea"/>
              </a:rPr>
              <a:t>（</a:t>
            </a:r>
            <a:r>
              <a:rPr lang="en-US" altLang="zh-CN" sz="2000">
                <a:solidFill>
                  <a:srgbClr val="7030A0"/>
                </a:solidFill>
                <a:latin typeface="+mn-ea"/>
                <a:sym typeface="+mn-ea"/>
              </a:rPr>
              <a:t>Windows/Linux/Mac</a:t>
            </a:r>
            <a:r>
              <a:rPr lang="zh-CN" altLang="en-US" sz="2000">
                <a:latin typeface="+mn-ea"/>
                <a:sym typeface="+mn-ea"/>
              </a:rPr>
              <a:t>）</a:t>
            </a:r>
            <a:endParaRPr lang="en-US" altLang="zh-CN" sz="2000">
              <a:latin typeface="+mn-ea"/>
              <a:sym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70CA3DB3-76E3-434B-8D7C-5DB7D0DBB81A}"/>
              </a:ext>
            </a:extLst>
          </p:cNvPr>
          <p:cNvSpPr/>
          <p:nvPr/>
        </p:nvSpPr>
        <p:spPr>
          <a:xfrm>
            <a:off x="3545434" y="5847158"/>
            <a:ext cx="5196628" cy="4996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SzPct val="90000"/>
            </a:pPr>
            <a:r>
              <a:rPr lang="en-US" altLang="zh-CN" sz="2000">
                <a:solidFill>
                  <a:srgbClr val="7030A0"/>
                </a:solidFill>
                <a:latin typeface="+mn-ea"/>
                <a:sym typeface="+mn-ea"/>
              </a:rPr>
              <a:t>CPU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="" xmlns:a16="http://schemas.microsoft.com/office/drawing/2014/main" id="{47B92E16-40BD-48C8-B71E-31F12ED347D2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4844423" y="2596405"/>
            <a:ext cx="0" cy="31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="" xmlns:a16="http://schemas.microsoft.com/office/drawing/2014/main" id="{F8666920-2241-45AB-9D18-0497A43976DA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4844422" y="3316423"/>
            <a:ext cx="1" cy="3601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="" xmlns:a16="http://schemas.microsoft.com/office/drawing/2014/main" id="{B570E5E0-A860-4D54-A801-B718A64C8789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7619230" y="2657388"/>
            <a:ext cx="1" cy="476946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="" xmlns:a16="http://schemas.microsoft.com/office/drawing/2014/main" id="{8DAC2332-067B-47F7-B236-77C6931E1BE3}"/>
              </a:ext>
            </a:extLst>
          </p:cNvPr>
          <p:cNvCxnSpPr>
            <a:cxnSpLocks/>
          </p:cNvCxnSpPr>
          <p:nvPr/>
        </p:nvCxnSpPr>
        <p:spPr>
          <a:xfrm>
            <a:off x="7623488" y="4051142"/>
            <a:ext cx="0" cy="54204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="" xmlns:a16="http://schemas.microsoft.com/office/drawing/2014/main" id="{7BE8F88B-32F9-42FB-951F-47F860EA9ED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6143747" y="5378019"/>
            <a:ext cx="1" cy="469139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="" xmlns:a16="http://schemas.microsoft.com/office/drawing/2014/main" id="{3A1E8079-D7B5-4E33-A674-1A1DF440A23D}"/>
              </a:ext>
            </a:extLst>
          </p:cNvPr>
          <p:cNvCxnSpPr>
            <a:cxnSpLocks/>
          </p:cNvCxnSpPr>
          <p:nvPr/>
        </p:nvCxnSpPr>
        <p:spPr>
          <a:xfrm>
            <a:off x="4844421" y="4066575"/>
            <a:ext cx="0" cy="526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="" xmlns:a16="http://schemas.microsoft.com/office/drawing/2014/main" id="{E9870485-6877-44D6-A8D4-1B5391896562}"/>
              </a:ext>
            </a:extLst>
          </p:cNvPr>
          <p:cNvSpPr/>
          <p:nvPr/>
        </p:nvSpPr>
        <p:spPr>
          <a:xfrm>
            <a:off x="172191" y="2413754"/>
            <a:ext cx="2961258" cy="2654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zh-CN" altLang="en-US" sz="2000">
                <a:latin typeface="+mn-ea"/>
                <a:sym typeface="+mn-ea"/>
              </a:rPr>
              <a:t>编译型语言：</a:t>
            </a:r>
            <a:r>
              <a:rPr lang="en-US" altLang="zh-CN" sz="2000">
                <a:latin typeface="+mn-ea"/>
                <a:sym typeface="+mn-ea"/>
              </a:rPr>
              <a:t>C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zh-CN" altLang="en-US" sz="2000">
                <a:latin typeface="+mn-ea"/>
                <a:sym typeface="+mn-ea"/>
              </a:rPr>
              <a:t>解释型语言：</a:t>
            </a:r>
            <a:r>
              <a:rPr lang="en-US" altLang="zh-CN" sz="2000">
                <a:latin typeface="+mn-ea"/>
                <a:sym typeface="+mn-ea"/>
              </a:rPr>
              <a:t>Python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endParaRPr lang="en-US" altLang="zh-CN" sz="2000">
              <a:latin typeface="+mn-ea"/>
              <a:sym typeface="+mn-ea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endParaRPr lang="en-US" altLang="zh-CN" sz="2000">
              <a:latin typeface="+mn-ea"/>
              <a:sym typeface="+mn-ea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zh-CN" altLang="en-US">
                <a:latin typeface="+mn-ea"/>
                <a:sym typeface="+mn-ea"/>
              </a:rPr>
              <a:t>编译型语言运行更快。</a:t>
            </a:r>
            <a:endParaRPr lang="en-US" altLang="zh-CN">
              <a:latin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710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6498ED10-5684-41BD-A4D6-A79DD32E5280}"/>
              </a:ext>
            </a:extLst>
          </p:cNvPr>
          <p:cNvSpPr txBox="1">
            <a:spLocks/>
          </p:cNvSpPr>
          <p:nvPr/>
        </p:nvSpPr>
        <p:spPr>
          <a:xfrm>
            <a:off x="628650" y="188324"/>
            <a:ext cx="6856232" cy="535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6CDFA01-09A7-4257-B0AE-FBF83D3E0B45}"/>
              </a:ext>
            </a:extLst>
          </p:cNvPr>
          <p:cNvSpPr/>
          <p:nvPr/>
        </p:nvSpPr>
        <p:spPr>
          <a:xfrm>
            <a:off x="339365" y="1272620"/>
            <a:ext cx="5778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E5E579E-FF46-4287-8F77-91ABB5E04E33}"/>
              </a:ext>
            </a:extLst>
          </p:cNvPr>
          <p:cNvSpPr/>
          <p:nvPr/>
        </p:nvSpPr>
        <p:spPr>
          <a:xfrm>
            <a:off x="339365" y="744753"/>
            <a:ext cx="497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3D4C87E5-D844-4752-804E-1EF137C42B14}"/>
              </a:ext>
            </a:extLst>
          </p:cNvPr>
          <p:cNvSpPr/>
          <p:nvPr/>
        </p:nvSpPr>
        <p:spPr>
          <a:xfrm>
            <a:off x="482637" y="1596394"/>
            <a:ext cx="7355077" cy="2669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</a:pPr>
            <a:r>
              <a:rPr lang="en-US" altLang="zh-CN" sz="2200">
                <a:latin typeface="+mn-ea"/>
                <a:sym typeface="+mn-ea"/>
              </a:rPr>
              <a:t>Python</a:t>
            </a:r>
            <a:r>
              <a:rPr lang="zh-CN" altLang="en-US" sz="2200">
                <a:latin typeface="+mn-ea"/>
                <a:sym typeface="+mn-ea"/>
              </a:rPr>
              <a:t>优点</a:t>
            </a:r>
            <a:endParaRPr lang="en-US" altLang="zh-CN" sz="2200">
              <a:latin typeface="+mn-ea"/>
              <a:sym typeface="+mn-ea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zh-CN" altLang="en-US" sz="2000">
                <a:latin typeface="+mn-ea"/>
                <a:sym typeface="+mn-ea"/>
              </a:rPr>
              <a:t>简单、易学、免费、开源、高层语言、面向对象、可移植性、可扩展性、代码规范、解释型语言、库丰富</a:t>
            </a:r>
            <a:endParaRPr lang="en-US" altLang="zh-CN" sz="2000">
              <a:latin typeface="+mn-ea"/>
              <a:sym typeface="+mn-ea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</a:pPr>
            <a:r>
              <a:rPr lang="en-US" altLang="zh-CN" sz="2200">
                <a:latin typeface="+mn-ea"/>
                <a:sym typeface="+mn-ea"/>
              </a:rPr>
              <a:t>Python</a:t>
            </a:r>
            <a:r>
              <a:rPr lang="zh-CN" altLang="en-US" sz="2200">
                <a:latin typeface="+mn-ea"/>
                <a:sym typeface="+mn-ea"/>
              </a:rPr>
              <a:t>缺点</a:t>
            </a:r>
            <a:endParaRPr lang="en-US" altLang="zh-CN" sz="2200">
              <a:latin typeface="+mn-ea"/>
              <a:sym typeface="+mn-ea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zh-CN" altLang="en-US" sz="2000">
                <a:latin typeface="+mn-ea"/>
                <a:sym typeface="+mn-ea"/>
              </a:rPr>
              <a:t>执行效率慢（可被计算机越来越强大的性能所弥补）</a:t>
            </a:r>
            <a:endParaRPr lang="en-US" altLang="zh-CN" sz="2000">
              <a:latin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8136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entury Gothic"/>
        <a:ea typeface="黑体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黑体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5477</TotalTime>
  <Words>828</Words>
  <Application>Microsoft Office PowerPoint</Application>
  <PresentationFormat>全屏显示(4:3)</PresentationFormat>
  <Paragraphs>178</Paragraphs>
  <Slides>36</Slides>
  <Notes>24</Notes>
  <HiddenSlides>0</HiddenSlides>
  <MMClips>0</MMClips>
  <ScaleCrop>false</ScaleCrop>
  <HeadingPairs>
    <vt:vector size="4" baseType="variant">
      <vt:variant>
        <vt:lpstr>主题</vt:lpstr>
      </vt:variant>
      <vt:variant>
        <vt:i4>4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Office 主题</vt:lpstr>
      <vt:lpstr>自定义设计方案</vt:lpstr>
      <vt:lpstr>1_自定义设计方案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张劼</dc:creator>
  <cp:lastModifiedBy>Colin</cp:lastModifiedBy>
  <cp:revision>526</cp:revision>
  <dcterms:created xsi:type="dcterms:W3CDTF">2017-02-20T09:48:42Z</dcterms:created>
  <dcterms:modified xsi:type="dcterms:W3CDTF">2021-09-06T00:29:13Z</dcterms:modified>
</cp:coreProperties>
</file>